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Lst>
  <p:notesMasterIdLst>
    <p:notesMasterId r:id="rId14"/>
  </p:notesMasterIdLst>
  <p:sldIdLst>
    <p:sldId id="262" r:id="rId7"/>
    <p:sldId id="256" r:id="rId8"/>
    <p:sldId id="257" r:id="rId9"/>
    <p:sldId id="263" r:id="rId10"/>
    <p:sldId id="260" r:id="rId11"/>
    <p:sldId id="261"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962"/>
    <a:srgbClr val="716FB3"/>
    <a:srgbClr val="A0CF67"/>
    <a:srgbClr val="42C4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4" autoAdjust="0"/>
    <p:restoredTop sz="98467" autoAdjust="0"/>
  </p:normalViewPr>
  <p:slideViewPr>
    <p:cSldViewPr>
      <p:cViewPr>
        <p:scale>
          <a:sx n="62" d="100"/>
          <a:sy n="62" d="100"/>
        </p:scale>
        <p:origin x="-1596" y="-9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CA911-921C-428B-87E6-12697AD0F3ED}" type="datetimeFigureOut">
              <a:rPr lang="en-US" smtClean="0"/>
              <a:t>3/22/2013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647CA-3428-4A4D-B0D3-793E1F23C3A8}" type="slidenum">
              <a:rPr lang="en-US" smtClean="0"/>
              <a:t>‹#›</a:t>
            </a:fld>
            <a:endParaRPr lang="en-US" dirty="0"/>
          </a:p>
        </p:txBody>
      </p:sp>
    </p:spTree>
    <p:extLst>
      <p:ext uri="{BB962C8B-B14F-4D97-AF65-F5344CB8AC3E}">
        <p14:creationId xmlns:p14="http://schemas.microsoft.com/office/powerpoint/2010/main" val="237410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p>
          <a:p>
            <a:endParaRPr lang="en-US" dirty="0"/>
          </a:p>
          <a:p>
            <a:r>
              <a:rPr lang="en-US" dirty="0" smtClean="0"/>
              <a:t>I am excited to provide an update of our philanthropic engagement work that embodies our community philanthropy and effective nonprofit objectives all in an effort to foster an more effective and responsive nonprofit and philanthropic sector.</a:t>
            </a:r>
            <a:endParaRPr lang="en-US" dirty="0"/>
          </a:p>
        </p:txBody>
      </p:sp>
      <p:sp>
        <p:nvSpPr>
          <p:cNvPr id="4" name="Slide Number Placeholder 3"/>
          <p:cNvSpPr>
            <a:spLocks noGrp="1"/>
          </p:cNvSpPr>
          <p:nvPr>
            <p:ph type="sldNum" sz="quarter" idx="10"/>
          </p:nvPr>
        </p:nvSpPr>
        <p:spPr/>
        <p:txBody>
          <a:bodyPr/>
          <a:lstStyle/>
          <a:p>
            <a:fld id="{05BB9284-2A7F-44F2-8652-BB68CE7C3A1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28516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Goals:</a:t>
            </a:r>
          </a:p>
          <a:p>
            <a:r>
              <a:rPr lang="en-US" sz="1200" baseline="0" dirty="0" smtClean="0"/>
              <a:t>Build the capacity of identity based fund</a:t>
            </a:r>
          </a:p>
          <a:p>
            <a:r>
              <a:rPr lang="en-US" sz="1200" baseline="0" dirty="0" smtClean="0"/>
              <a:t>Strengthen access to knowledge and tools and funding streams across mainstream philanthropy</a:t>
            </a:r>
          </a:p>
          <a:p>
            <a:r>
              <a:rPr lang="en-US" sz="1200" baseline="0" dirty="0" smtClean="0"/>
              <a:t>Improve and build pipeline of leaders of color</a:t>
            </a:r>
          </a:p>
          <a:p>
            <a:r>
              <a:rPr lang="en-US" sz="1200" baseline="0" dirty="0" smtClean="0"/>
              <a:t>Catalyze newer and stronger networks</a:t>
            </a:r>
          </a:p>
          <a:p>
            <a:r>
              <a:rPr lang="en-US" sz="1200" baseline="0" dirty="0" smtClean="0"/>
              <a:t>Raise the visibility of identity based funds</a:t>
            </a:r>
          </a:p>
          <a:p>
            <a:r>
              <a:rPr lang="en-US" sz="1200" baseline="0" dirty="0" smtClean="0"/>
              <a:t>Encourage and support research on giving across communities of color</a:t>
            </a:r>
          </a:p>
        </p:txBody>
      </p:sp>
      <p:sp>
        <p:nvSpPr>
          <p:cNvPr id="4" name="Slide Number Placeholder 3"/>
          <p:cNvSpPr>
            <a:spLocks noGrp="1"/>
          </p:cNvSpPr>
          <p:nvPr>
            <p:ph type="sldNum" sz="quarter" idx="10"/>
          </p:nvPr>
        </p:nvSpPr>
        <p:spPr/>
        <p:txBody>
          <a:bodyPr/>
          <a:lstStyle/>
          <a:p>
            <a:fld id="{05BB9284-2A7F-44F2-8652-BB68CE7C3A1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35783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B9284-2A7F-44F2-8652-BB68CE7C3A1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71220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r>
              <a:rPr lang="en-US" dirty="0" smtClean="0"/>
              <a:t>Discuss current activities </a:t>
            </a:r>
          </a:p>
          <a:p>
            <a:pPr marL="616894" lvl="1" indent="-168244">
              <a:buFont typeface="Arial" pitchFamily="34" charset="0"/>
              <a:buChar char="•"/>
            </a:pPr>
            <a:r>
              <a:rPr lang="en-US" dirty="0" smtClean="0"/>
              <a:t>Convened</a:t>
            </a:r>
            <a:r>
              <a:rPr lang="en-US" baseline="0" dirty="0" smtClean="0"/>
              <a:t> a design team for reacquaint group with WKKF, orient them in our new Fellowship approach and begin fellowship formation</a:t>
            </a:r>
            <a:endParaRPr lang="en-US" dirty="0" smtClean="0"/>
          </a:p>
          <a:p>
            <a:pPr marL="168244" indent="-168244">
              <a:buFont typeface="Arial" pitchFamily="34" charset="0"/>
              <a:buChar char="•"/>
            </a:pPr>
            <a:r>
              <a:rPr lang="en-US" dirty="0" smtClean="0"/>
              <a:t>Rationale</a:t>
            </a:r>
            <a:r>
              <a:rPr lang="en-US" baseline="0" dirty="0" smtClean="0"/>
              <a:t> for using a Design Team of leaders in the field/former WKKF fellows</a:t>
            </a:r>
            <a:endParaRPr lang="en-US" dirty="0" smtClean="0"/>
          </a:p>
          <a:p>
            <a:pPr marL="168244" indent="-168244">
              <a:buFont typeface="Arial" pitchFamily="34" charset="0"/>
              <a:buChar char="•"/>
            </a:pPr>
            <a:r>
              <a:rPr lang="en-US" dirty="0" smtClean="0"/>
              <a:t>Design Team is:</a:t>
            </a:r>
          </a:p>
          <a:p>
            <a:pPr marL="616894" lvl="1" indent="-168244">
              <a:buFont typeface="Arial" pitchFamily="34" charset="0"/>
              <a:buChar char="•"/>
            </a:pPr>
            <a:r>
              <a:rPr lang="en-US" dirty="0" smtClean="0"/>
              <a:t>Thought</a:t>
            </a:r>
            <a:r>
              <a:rPr lang="en-US" baseline="0" dirty="0" smtClean="0"/>
              <a:t> leaders in areas of community development and civic engagement</a:t>
            </a:r>
          </a:p>
          <a:p>
            <a:pPr marL="616894" lvl="1" indent="-168244">
              <a:buFont typeface="Arial" pitchFamily="34" charset="0"/>
              <a:buChar char="•"/>
            </a:pPr>
            <a:r>
              <a:rPr lang="en-US" baseline="0" dirty="0" smtClean="0"/>
              <a:t>Donating their time, dedicated to this work</a:t>
            </a:r>
          </a:p>
          <a:p>
            <a:pPr marL="616894" lvl="1" indent="-168244">
              <a:buFont typeface="Arial" pitchFamily="34" charset="0"/>
              <a:buChar char="•"/>
            </a:pPr>
            <a:r>
              <a:rPr lang="en-US" baseline="0" dirty="0" smtClean="0"/>
              <a:t>Leading fellowship programs, multi-sectoral</a:t>
            </a:r>
          </a:p>
          <a:p>
            <a:pPr marL="616894" lvl="1" indent="-168244">
              <a:buFont typeface="Arial" pitchFamily="34" charset="0"/>
              <a:buChar char="•"/>
            </a:pPr>
            <a:r>
              <a:rPr lang="en-US" baseline="0" dirty="0" smtClean="0"/>
              <a:t>All former WKKF fellows, feel like they want to give back</a:t>
            </a:r>
            <a:endParaRPr lang="en-US" dirty="0" smtClean="0"/>
          </a:p>
          <a:p>
            <a:pPr marL="168244" indent="-168244">
              <a:buFont typeface="Arial" pitchFamily="34" charset="0"/>
              <a:buChar char="•"/>
            </a:pPr>
            <a:r>
              <a:rPr lang="en-US" dirty="0" smtClean="0"/>
              <a:t>Progress by quarter</a:t>
            </a:r>
          </a:p>
          <a:p>
            <a:pPr marL="672976" lvl="1" indent="-224325">
              <a:buFont typeface="+mj-lt"/>
              <a:buAutoNum type="arabicPeriod"/>
            </a:pPr>
            <a:r>
              <a:rPr lang="en-US" dirty="0" smtClean="0"/>
              <a:t>Convene design team, reacquaint</a:t>
            </a:r>
            <a:r>
              <a:rPr lang="en-US" baseline="0" dirty="0" smtClean="0"/>
              <a:t> them with WKKF values etc.</a:t>
            </a:r>
          </a:p>
          <a:p>
            <a:pPr marL="672976" lvl="1" indent="-224325">
              <a:buFont typeface="+mj-lt"/>
              <a:buAutoNum type="arabicPeriod"/>
            </a:pPr>
            <a:r>
              <a:rPr lang="en-US" baseline="0" dirty="0" smtClean="0"/>
              <a:t>Develop curriculum and recruitment process</a:t>
            </a:r>
          </a:p>
          <a:p>
            <a:pPr marL="672976" lvl="1" indent="-224325">
              <a:buFont typeface="+mj-lt"/>
              <a:buAutoNum type="arabicPeriod"/>
            </a:pPr>
            <a:r>
              <a:rPr lang="en-US" baseline="0" dirty="0" smtClean="0"/>
              <a:t>Refine process of recruitment and begin recruitment</a:t>
            </a:r>
          </a:p>
          <a:p>
            <a:pPr marL="672976" lvl="1" indent="-224325">
              <a:buFont typeface="+mj-lt"/>
              <a:buAutoNum type="arabicPeriod"/>
            </a:pPr>
            <a:r>
              <a:rPr lang="en-US" baseline="0" dirty="0" smtClean="0"/>
              <a:t>Finalize first class of fellows and Announce fellowship at CCE convening in Nov.</a:t>
            </a:r>
          </a:p>
          <a:p>
            <a:pPr marL="168244" indent="-16824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65384FC-E876-4190-81DB-F5D4E24117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2705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4CC10-68AC-4CFB-84CC-5EDEF05A447A}" type="datetimeFigureOut">
              <a:rPr lang="en-US" smtClean="0"/>
              <a:t>3/22/2013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91970B-67A0-4B7E-B8B4-E02ABC56F3FA}" type="slidenum">
              <a:rPr lang="en-US" smtClean="0"/>
              <a:t>‹#›</a:t>
            </a:fld>
            <a:endParaRPr lang="en-US" dirty="0"/>
          </a:p>
        </p:txBody>
      </p:sp>
    </p:spTree>
    <p:extLst>
      <p:ext uri="{BB962C8B-B14F-4D97-AF65-F5344CB8AC3E}">
        <p14:creationId xmlns:p14="http://schemas.microsoft.com/office/powerpoint/2010/main" val="3965557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4CC10-68AC-4CFB-84CC-5EDEF05A447A}" type="datetimeFigureOut">
              <a:rPr lang="en-US" smtClean="0"/>
              <a:t>3/22/2013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91970B-67A0-4B7E-B8B4-E02ABC56F3FA}" type="slidenum">
              <a:rPr lang="en-US" smtClean="0"/>
              <a:t>‹#›</a:t>
            </a:fld>
            <a:endParaRPr lang="en-US" dirty="0"/>
          </a:p>
        </p:txBody>
      </p:sp>
    </p:spTree>
    <p:extLst>
      <p:ext uri="{BB962C8B-B14F-4D97-AF65-F5344CB8AC3E}">
        <p14:creationId xmlns:p14="http://schemas.microsoft.com/office/powerpoint/2010/main" val="53900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4CC10-68AC-4CFB-84CC-5EDEF05A447A}" type="datetimeFigureOut">
              <a:rPr lang="en-US" smtClean="0"/>
              <a:t>3/22/2013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91970B-67A0-4B7E-B8B4-E02ABC56F3FA}" type="slidenum">
              <a:rPr lang="en-US" smtClean="0"/>
              <a:t>‹#›</a:t>
            </a:fld>
            <a:endParaRPr lang="en-US" dirty="0"/>
          </a:p>
        </p:txBody>
      </p:sp>
    </p:spTree>
    <p:extLst>
      <p:ext uri="{BB962C8B-B14F-4D97-AF65-F5344CB8AC3E}">
        <p14:creationId xmlns:p14="http://schemas.microsoft.com/office/powerpoint/2010/main" val="1798981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73907-215C-4721-AA73-7A742210769A}"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9657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584A0-8227-4647-9C0F-693DD6565DB5}"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86494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584C32-C874-47B1-9711-46BE5C408489}"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642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00077B-7F78-4D26-AE82-6CF43C94750C}" type="datetime1">
              <a:rPr lang="en-US" smtClean="0">
                <a:solidFill>
                  <a:prstClr val="black">
                    <a:tint val="75000"/>
                  </a:prstClr>
                </a:solidFill>
              </a:rPr>
              <a:pPr/>
              <a:t>3/22/2013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935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9ABDC0-CD05-4049-9680-D26810D3150B}" type="datetime1">
              <a:rPr lang="en-US" smtClean="0">
                <a:solidFill>
                  <a:prstClr val="black">
                    <a:tint val="75000"/>
                  </a:prstClr>
                </a:solidFill>
              </a:rPr>
              <a:pPr/>
              <a:t>3/22/2013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3297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009153-849B-442D-9C6B-57B5E152C3A2}" type="datetime1">
              <a:rPr lang="en-US" smtClean="0">
                <a:solidFill>
                  <a:prstClr val="black">
                    <a:tint val="75000"/>
                  </a:prstClr>
                </a:solidFill>
              </a:rPr>
              <a:pPr/>
              <a:t>3/22/2013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6703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FBA7B-F9E7-4FD7-A766-14BF2B95B162}" type="datetime1">
              <a:rPr lang="en-US" smtClean="0">
                <a:solidFill>
                  <a:prstClr val="black">
                    <a:tint val="75000"/>
                  </a:prstClr>
                </a:solidFill>
              </a:rPr>
              <a:pPr/>
              <a:t>3/22/2013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6410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91B09-0E8B-45E5-A8F3-402D613B4B07}" type="datetime1">
              <a:rPr lang="en-US" smtClean="0">
                <a:solidFill>
                  <a:prstClr val="black">
                    <a:tint val="75000"/>
                  </a:prstClr>
                </a:solidFill>
              </a:rPr>
              <a:pPr/>
              <a:t>3/22/2013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288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4CC10-68AC-4CFB-84CC-5EDEF05A447A}" type="datetimeFigureOut">
              <a:rPr lang="en-US" smtClean="0"/>
              <a:t>3/22/2013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91970B-67A0-4B7E-B8B4-E02ABC56F3FA}" type="slidenum">
              <a:rPr lang="en-US" smtClean="0"/>
              <a:t>‹#›</a:t>
            </a:fld>
            <a:endParaRPr lang="en-US" dirty="0"/>
          </a:p>
        </p:txBody>
      </p:sp>
    </p:spTree>
    <p:extLst>
      <p:ext uri="{BB962C8B-B14F-4D97-AF65-F5344CB8AC3E}">
        <p14:creationId xmlns:p14="http://schemas.microsoft.com/office/powerpoint/2010/main" val="603638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560AD-D757-4504-A19F-D6E42B09D86E}" type="datetime1">
              <a:rPr lang="en-US" smtClean="0">
                <a:solidFill>
                  <a:prstClr val="black">
                    <a:tint val="75000"/>
                  </a:prstClr>
                </a:solidFill>
              </a:rPr>
              <a:pPr/>
              <a:t>3/22/2013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4506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41DE5-C6CE-409F-8E7E-CECD4321C9E6}"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2112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09E2D-26F2-4553-99E5-95D18A537B4C}"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8668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D1221C-224D-46C3-A428-AECF604BB925}"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3043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6629400" cy="1143000"/>
          </a:xfrm>
        </p:spPr>
        <p:txBody>
          <a:bodyPr/>
          <a:lstStyle>
            <a:lvl1pPr algn="l">
              <a:defRPr sz="32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lvl1pPr marL="0" indent="0">
              <a:buFontTx/>
              <a:buNone/>
              <a:defRPr>
                <a:solidFill>
                  <a:schemeClr val="tx1">
                    <a:lumMod val="75000"/>
                    <a:lumOff val="25000"/>
                  </a:schemeClr>
                </a:solidFill>
              </a:defRPr>
            </a:lvl1pPr>
            <a:lvl2pPr>
              <a:buClr>
                <a:srgbClr val="716FB3"/>
              </a:buClr>
              <a:defRPr>
                <a:solidFill>
                  <a:schemeClr val="tx1">
                    <a:lumMod val="75000"/>
                    <a:lumOff val="25000"/>
                  </a:schemeClr>
                </a:solidFill>
              </a:defRPr>
            </a:lvl2pPr>
            <a:lvl3pPr>
              <a:buClr>
                <a:srgbClr val="716FB3"/>
              </a:buClr>
              <a:defRPr>
                <a:solidFill>
                  <a:schemeClr val="tx1">
                    <a:lumMod val="75000"/>
                    <a:lumOff val="25000"/>
                  </a:schemeClr>
                </a:solidFill>
              </a:defRPr>
            </a:lvl3pPr>
            <a:lvl4pPr>
              <a:buClr>
                <a:srgbClr val="716FB3"/>
              </a:buClr>
              <a:defRPr>
                <a:solidFill>
                  <a:schemeClr val="tx1">
                    <a:lumMod val="75000"/>
                    <a:lumOff val="25000"/>
                  </a:schemeClr>
                </a:solidFill>
              </a:defRPr>
            </a:lvl4pPr>
            <a:lvl5pPr>
              <a:buClr>
                <a:srgbClr val="716FB3"/>
              </a:buCl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6FE8D26-9A91-45BC-B9D2-0BEB2353A957}"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2501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8F674-E20E-4BC7-8A4B-0B4ECB9CDFD6}"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1308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A7004F-E1CE-411F-9EC6-7789EA691544}" type="datetime1">
              <a:rPr lang="en-US" smtClean="0">
                <a:solidFill>
                  <a:prstClr val="black">
                    <a:tint val="75000"/>
                  </a:prstClr>
                </a:solidFill>
              </a:rPr>
              <a:pPr/>
              <a:t>3/22/2013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7799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3CCAF-7703-4B5B-8BFD-B4A552802C7A}" type="datetime1">
              <a:rPr lang="en-US" smtClean="0">
                <a:solidFill>
                  <a:prstClr val="black">
                    <a:tint val="75000"/>
                  </a:prstClr>
                </a:solidFill>
              </a:rPr>
              <a:pPr/>
              <a:t>3/22/2013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606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1FC726-A4F9-429D-923A-CD59C09A909A}" type="datetime1">
              <a:rPr lang="en-US" smtClean="0">
                <a:solidFill>
                  <a:prstClr val="black">
                    <a:tint val="75000"/>
                  </a:prstClr>
                </a:solidFill>
              </a:rPr>
              <a:pPr/>
              <a:t>3/22/2013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9576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4A120-A643-42C7-AC6C-FD71A144ABFA}" type="datetime1">
              <a:rPr lang="en-US" smtClean="0">
                <a:solidFill>
                  <a:prstClr val="black">
                    <a:tint val="75000"/>
                  </a:prstClr>
                </a:solidFill>
              </a:rPr>
              <a:pPr/>
              <a:t>3/22/2013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831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4CC10-68AC-4CFB-84CC-5EDEF05A447A}" type="datetimeFigureOut">
              <a:rPr lang="en-US" smtClean="0"/>
              <a:t>3/22/2013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91970B-67A0-4B7E-B8B4-E02ABC56F3FA}" type="slidenum">
              <a:rPr lang="en-US" smtClean="0"/>
              <a:t>‹#›</a:t>
            </a:fld>
            <a:endParaRPr lang="en-US" dirty="0"/>
          </a:p>
        </p:txBody>
      </p:sp>
    </p:spTree>
    <p:extLst>
      <p:ext uri="{BB962C8B-B14F-4D97-AF65-F5344CB8AC3E}">
        <p14:creationId xmlns:p14="http://schemas.microsoft.com/office/powerpoint/2010/main" val="2975988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A6837-5D08-4ECA-A2C2-AE50A3460F5D}" type="datetime1">
              <a:rPr lang="en-US" smtClean="0">
                <a:solidFill>
                  <a:prstClr val="black">
                    <a:tint val="75000"/>
                  </a:prstClr>
                </a:solidFill>
              </a:rPr>
              <a:pPr/>
              <a:t>3/22/2013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6513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16B0F-C0D9-42F8-A36F-B691E6AC12CC}" type="datetime1">
              <a:rPr lang="en-US" smtClean="0">
                <a:solidFill>
                  <a:prstClr val="black">
                    <a:tint val="75000"/>
                  </a:prstClr>
                </a:solidFill>
              </a:rPr>
              <a:pPr/>
              <a:t>3/22/2013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5634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87416-EE3B-4ACD-9D33-8D80C26C9AD0}"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455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EA3CE-2FC5-443A-91DF-9F57BC0BE377}"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5683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D1221C-224D-46C3-A428-AECF604BB925}"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4755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6629400" cy="1143000"/>
          </a:xfrm>
        </p:spPr>
        <p:txBody>
          <a:bodyPr/>
          <a:lstStyle>
            <a:lvl1pPr algn="l">
              <a:defRPr sz="32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lvl1pPr marL="0" indent="0">
              <a:buFontTx/>
              <a:buNone/>
              <a:defRPr>
                <a:solidFill>
                  <a:schemeClr val="tx1">
                    <a:lumMod val="75000"/>
                    <a:lumOff val="25000"/>
                  </a:schemeClr>
                </a:solidFill>
              </a:defRPr>
            </a:lvl1pPr>
            <a:lvl2pPr>
              <a:buClr>
                <a:srgbClr val="716FB3"/>
              </a:buClr>
              <a:defRPr>
                <a:solidFill>
                  <a:schemeClr val="tx1">
                    <a:lumMod val="75000"/>
                    <a:lumOff val="25000"/>
                  </a:schemeClr>
                </a:solidFill>
              </a:defRPr>
            </a:lvl2pPr>
            <a:lvl3pPr>
              <a:buClr>
                <a:srgbClr val="716FB3"/>
              </a:buClr>
              <a:defRPr>
                <a:solidFill>
                  <a:schemeClr val="tx1">
                    <a:lumMod val="75000"/>
                    <a:lumOff val="25000"/>
                  </a:schemeClr>
                </a:solidFill>
              </a:defRPr>
            </a:lvl3pPr>
            <a:lvl4pPr>
              <a:buClr>
                <a:srgbClr val="716FB3"/>
              </a:buClr>
              <a:defRPr>
                <a:solidFill>
                  <a:schemeClr val="tx1">
                    <a:lumMod val="75000"/>
                    <a:lumOff val="25000"/>
                  </a:schemeClr>
                </a:solidFill>
              </a:defRPr>
            </a:lvl4pPr>
            <a:lvl5pPr>
              <a:buClr>
                <a:srgbClr val="716FB3"/>
              </a:buCl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6FE8D26-9A91-45BC-B9D2-0BEB2353A957}"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5004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8F674-E20E-4BC7-8A4B-0B4ECB9CDFD6}"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0528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A7004F-E1CE-411F-9EC6-7789EA691544}" type="datetime1">
              <a:rPr lang="en-US" smtClean="0">
                <a:solidFill>
                  <a:prstClr val="black">
                    <a:tint val="75000"/>
                  </a:prstClr>
                </a:solidFill>
              </a:rPr>
              <a:pPr/>
              <a:t>3/22/2013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7870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3CCAF-7703-4B5B-8BFD-B4A552802C7A}" type="datetime1">
              <a:rPr lang="en-US" smtClean="0">
                <a:solidFill>
                  <a:prstClr val="black">
                    <a:tint val="75000"/>
                  </a:prstClr>
                </a:solidFill>
              </a:rPr>
              <a:pPr/>
              <a:t>3/22/2013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0462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1FC726-A4F9-429D-923A-CD59C09A909A}" type="datetime1">
              <a:rPr lang="en-US" smtClean="0">
                <a:solidFill>
                  <a:prstClr val="black">
                    <a:tint val="75000"/>
                  </a:prstClr>
                </a:solidFill>
              </a:rPr>
              <a:pPr/>
              <a:t>3/22/2013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53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4CC10-68AC-4CFB-84CC-5EDEF05A447A}" type="datetimeFigureOut">
              <a:rPr lang="en-US" smtClean="0"/>
              <a:t>3/22/2013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91970B-67A0-4B7E-B8B4-E02ABC56F3FA}" type="slidenum">
              <a:rPr lang="en-US" smtClean="0"/>
              <a:t>‹#›</a:t>
            </a:fld>
            <a:endParaRPr lang="en-US" dirty="0"/>
          </a:p>
        </p:txBody>
      </p:sp>
    </p:spTree>
    <p:extLst>
      <p:ext uri="{BB962C8B-B14F-4D97-AF65-F5344CB8AC3E}">
        <p14:creationId xmlns:p14="http://schemas.microsoft.com/office/powerpoint/2010/main" val="3325626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4A120-A643-42C7-AC6C-FD71A144ABFA}" type="datetime1">
              <a:rPr lang="en-US" smtClean="0">
                <a:solidFill>
                  <a:prstClr val="black">
                    <a:tint val="75000"/>
                  </a:prstClr>
                </a:solidFill>
              </a:rPr>
              <a:pPr/>
              <a:t>3/22/2013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6031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A6837-5D08-4ECA-A2C2-AE50A3460F5D}" type="datetime1">
              <a:rPr lang="en-US" smtClean="0">
                <a:solidFill>
                  <a:prstClr val="black">
                    <a:tint val="75000"/>
                  </a:prstClr>
                </a:solidFill>
              </a:rPr>
              <a:pPr/>
              <a:t>3/22/2013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3358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16B0F-C0D9-42F8-A36F-B691E6AC12CC}" type="datetime1">
              <a:rPr lang="en-US" smtClean="0">
                <a:solidFill>
                  <a:prstClr val="black">
                    <a:tint val="75000"/>
                  </a:prstClr>
                </a:solidFill>
              </a:rPr>
              <a:pPr/>
              <a:t>3/22/2013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0519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87416-EE3B-4ACD-9D33-8D80C26C9AD0}"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3573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EA3CE-2FC5-443A-91DF-9F57BC0BE377}"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63090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73907-215C-4721-AA73-7A742210769A}"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83437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584A0-8227-4647-9C0F-693DD6565DB5}"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676680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584C32-C874-47B1-9711-46BE5C408489}"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9645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00077B-7F78-4D26-AE82-6CF43C94750C}" type="datetime1">
              <a:rPr lang="en-US" smtClean="0">
                <a:solidFill>
                  <a:prstClr val="black">
                    <a:tint val="75000"/>
                  </a:prstClr>
                </a:solidFill>
              </a:rPr>
              <a:pPr/>
              <a:t>3/22/2013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2917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9ABDC0-CD05-4049-9680-D26810D3150B}" type="datetime1">
              <a:rPr lang="en-US" smtClean="0">
                <a:solidFill>
                  <a:prstClr val="black">
                    <a:tint val="75000"/>
                  </a:prstClr>
                </a:solidFill>
              </a:rPr>
              <a:pPr/>
              <a:t>3/22/2013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929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4CC10-68AC-4CFB-84CC-5EDEF05A447A}" type="datetimeFigureOut">
              <a:rPr lang="en-US" smtClean="0"/>
              <a:t>3/22/2013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91970B-67A0-4B7E-B8B4-E02ABC56F3FA}" type="slidenum">
              <a:rPr lang="en-US" smtClean="0"/>
              <a:t>‹#›</a:t>
            </a:fld>
            <a:endParaRPr lang="en-US" dirty="0"/>
          </a:p>
        </p:txBody>
      </p:sp>
    </p:spTree>
    <p:extLst>
      <p:ext uri="{BB962C8B-B14F-4D97-AF65-F5344CB8AC3E}">
        <p14:creationId xmlns:p14="http://schemas.microsoft.com/office/powerpoint/2010/main" val="12529443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009153-849B-442D-9C6B-57B5E152C3A2}" type="datetime1">
              <a:rPr lang="en-US" smtClean="0">
                <a:solidFill>
                  <a:prstClr val="black">
                    <a:tint val="75000"/>
                  </a:prstClr>
                </a:solidFill>
              </a:rPr>
              <a:pPr/>
              <a:t>3/22/2013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109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FBA7B-F9E7-4FD7-A766-14BF2B95B162}" type="datetime1">
              <a:rPr lang="en-US" smtClean="0">
                <a:solidFill>
                  <a:prstClr val="black">
                    <a:tint val="75000"/>
                  </a:prstClr>
                </a:solidFill>
              </a:rPr>
              <a:pPr/>
              <a:t>3/22/2013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8095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91B09-0E8B-45E5-A8F3-402D613B4B07}" type="datetime1">
              <a:rPr lang="en-US" smtClean="0">
                <a:solidFill>
                  <a:prstClr val="black">
                    <a:tint val="75000"/>
                  </a:prstClr>
                </a:solidFill>
              </a:rPr>
              <a:pPr/>
              <a:t>3/22/2013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60836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560AD-D757-4504-A19F-D6E42B09D86E}" type="datetime1">
              <a:rPr lang="en-US" smtClean="0">
                <a:solidFill>
                  <a:prstClr val="black">
                    <a:tint val="75000"/>
                  </a:prstClr>
                </a:solidFill>
              </a:rPr>
              <a:pPr/>
              <a:t>3/22/2013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5399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41DE5-C6CE-409F-8E7E-CECD4321C9E6}"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86397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09E2D-26F2-4553-99E5-95D18A537B4C}"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2289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4CC10-68AC-4CFB-84CC-5EDEF05A447A}" type="datetimeFigureOut">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91970B-67A0-4B7E-B8B4-E02ABC56F3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54213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4CC10-68AC-4CFB-84CC-5EDEF05A447A}" type="datetimeFigureOut">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91970B-67A0-4B7E-B8B4-E02ABC56F3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40807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4CC10-68AC-4CFB-84CC-5EDEF05A447A}" type="datetimeFigureOut">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91970B-67A0-4B7E-B8B4-E02ABC56F3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2681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4CC10-68AC-4CFB-84CC-5EDEF05A447A}" type="datetimeFigureOut">
              <a:rPr lang="en-US" smtClean="0">
                <a:solidFill>
                  <a:prstClr val="black">
                    <a:tint val="75000"/>
                  </a:prstClr>
                </a:solidFill>
              </a:rPr>
              <a:pPr/>
              <a:t>3/22/2013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91970B-67A0-4B7E-B8B4-E02ABC56F3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430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4CC10-68AC-4CFB-84CC-5EDEF05A447A}" type="datetimeFigureOut">
              <a:rPr lang="en-US" smtClean="0"/>
              <a:t>3/22/2013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91970B-67A0-4B7E-B8B4-E02ABC56F3FA}" type="slidenum">
              <a:rPr lang="en-US" smtClean="0"/>
              <a:t>‹#›</a:t>
            </a:fld>
            <a:endParaRPr lang="en-US" dirty="0"/>
          </a:p>
        </p:txBody>
      </p:sp>
    </p:spTree>
    <p:extLst>
      <p:ext uri="{BB962C8B-B14F-4D97-AF65-F5344CB8AC3E}">
        <p14:creationId xmlns:p14="http://schemas.microsoft.com/office/powerpoint/2010/main" val="15360256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4CC10-68AC-4CFB-84CC-5EDEF05A447A}" type="datetimeFigureOut">
              <a:rPr lang="en-US" smtClean="0">
                <a:solidFill>
                  <a:prstClr val="black">
                    <a:tint val="75000"/>
                  </a:prstClr>
                </a:solidFill>
              </a:rPr>
              <a:pPr/>
              <a:t>3/22/2013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B91970B-67A0-4B7E-B8B4-E02ABC56F3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15976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4CC10-68AC-4CFB-84CC-5EDEF05A447A}" type="datetimeFigureOut">
              <a:rPr lang="en-US" smtClean="0">
                <a:solidFill>
                  <a:prstClr val="black">
                    <a:tint val="75000"/>
                  </a:prstClr>
                </a:solidFill>
              </a:rPr>
              <a:pPr/>
              <a:t>3/22/2013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B91970B-67A0-4B7E-B8B4-E02ABC56F3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0018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4CC10-68AC-4CFB-84CC-5EDEF05A447A}" type="datetimeFigureOut">
              <a:rPr lang="en-US" smtClean="0">
                <a:solidFill>
                  <a:prstClr val="black">
                    <a:tint val="75000"/>
                  </a:prstClr>
                </a:solidFill>
              </a:rPr>
              <a:pPr/>
              <a:t>3/22/2013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B91970B-67A0-4B7E-B8B4-E02ABC56F3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42917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4CC10-68AC-4CFB-84CC-5EDEF05A447A}" type="datetimeFigureOut">
              <a:rPr lang="en-US" smtClean="0">
                <a:solidFill>
                  <a:prstClr val="black">
                    <a:tint val="75000"/>
                  </a:prstClr>
                </a:solidFill>
              </a:rPr>
              <a:pPr/>
              <a:t>3/22/2013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91970B-67A0-4B7E-B8B4-E02ABC56F3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32460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4CC10-68AC-4CFB-84CC-5EDEF05A447A}" type="datetimeFigureOut">
              <a:rPr lang="en-US" smtClean="0">
                <a:solidFill>
                  <a:prstClr val="black">
                    <a:tint val="75000"/>
                  </a:prstClr>
                </a:solidFill>
              </a:rPr>
              <a:pPr/>
              <a:t>3/22/2013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B91970B-67A0-4B7E-B8B4-E02ABC56F3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26634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4CC10-68AC-4CFB-84CC-5EDEF05A447A}" type="datetimeFigureOut">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91970B-67A0-4B7E-B8B4-E02ABC56F3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53460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4CC10-68AC-4CFB-84CC-5EDEF05A447A}" type="datetimeFigureOut">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91970B-67A0-4B7E-B8B4-E02ABC56F3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697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4CC10-68AC-4CFB-84CC-5EDEF05A447A}" type="datetimeFigureOut">
              <a:rPr lang="en-US" smtClean="0"/>
              <a:t>3/22/2013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91970B-67A0-4B7E-B8B4-E02ABC56F3FA}" type="slidenum">
              <a:rPr lang="en-US" smtClean="0"/>
              <a:t>‹#›</a:t>
            </a:fld>
            <a:endParaRPr lang="en-US" dirty="0"/>
          </a:p>
        </p:txBody>
      </p:sp>
    </p:spTree>
    <p:extLst>
      <p:ext uri="{BB962C8B-B14F-4D97-AF65-F5344CB8AC3E}">
        <p14:creationId xmlns:p14="http://schemas.microsoft.com/office/powerpoint/2010/main" val="343903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4CC10-68AC-4CFB-84CC-5EDEF05A447A}" type="datetimeFigureOut">
              <a:rPr lang="en-US" smtClean="0"/>
              <a:t>3/22/2013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91970B-67A0-4B7E-B8B4-E02ABC56F3FA}" type="slidenum">
              <a:rPr lang="en-US" smtClean="0"/>
              <a:t>‹#›</a:t>
            </a:fld>
            <a:endParaRPr lang="en-US" dirty="0"/>
          </a:p>
        </p:txBody>
      </p:sp>
    </p:spTree>
    <p:extLst>
      <p:ext uri="{BB962C8B-B14F-4D97-AF65-F5344CB8AC3E}">
        <p14:creationId xmlns:p14="http://schemas.microsoft.com/office/powerpoint/2010/main" val="183545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4CC10-68AC-4CFB-84CC-5EDEF05A447A}" type="datetimeFigureOut">
              <a:rPr lang="en-US" smtClean="0"/>
              <a:t>3/22/2013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91970B-67A0-4B7E-B8B4-E02ABC56F3FA}" type="slidenum">
              <a:rPr lang="en-US" smtClean="0"/>
              <a:t>‹#›</a:t>
            </a:fld>
            <a:endParaRPr lang="en-US" dirty="0"/>
          </a:p>
        </p:txBody>
      </p:sp>
    </p:spTree>
    <p:extLst>
      <p:ext uri="{BB962C8B-B14F-4D97-AF65-F5344CB8AC3E}">
        <p14:creationId xmlns:p14="http://schemas.microsoft.com/office/powerpoint/2010/main" val="1186998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4CC10-68AC-4CFB-84CC-5EDEF05A447A}" type="datetimeFigureOut">
              <a:rPr lang="en-US" smtClean="0"/>
              <a:t>3/22/2013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1970B-67A0-4B7E-B8B4-E02ABC56F3FA}" type="slidenum">
              <a:rPr lang="en-US" smtClean="0"/>
              <a:t>‹#›</a:t>
            </a:fld>
            <a:endParaRPr lang="en-US" dirty="0"/>
          </a:p>
        </p:txBody>
      </p:sp>
    </p:spTree>
    <p:extLst>
      <p:ext uri="{BB962C8B-B14F-4D97-AF65-F5344CB8AC3E}">
        <p14:creationId xmlns:p14="http://schemas.microsoft.com/office/powerpoint/2010/main" val="2961935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C330B-D8B3-4526-8470-6FDF57BC57AA}"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4590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00" y="274638"/>
            <a:ext cx="60198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F7313-086B-4469-953A-1A7FE8EDD82C}"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98395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00" y="274638"/>
            <a:ext cx="60198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F7313-086B-4469-953A-1A7FE8EDD82C}"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EE6E1-C8E5-4AE9-88CA-7B26A80CB4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84068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C330B-D8B3-4526-8470-6FDF57BC57AA}" type="datetime1">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8E412-49C5-42B2-AF65-BF4C9B470B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92192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4CC10-68AC-4CFB-84CC-5EDEF05A447A}" type="datetimeFigureOut">
              <a:rPr lang="en-US" smtClean="0">
                <a:solidFill>
                  <a:prstClr val="black">
                    <a:tint val="75000"/>
                  </a:prstClr>
                </a:solidFill>
              </a:rPr>
              <a:pPr/>
              <a:t>3/22/2013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1970B-67A0-4B7E-B8B4-E02ABC56F3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50522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7.emf"/><Relationship Id="rId5" Type="http://schemas.openxmlformats.org/officeDocument/2006/relationships/image" Target="../media/image3.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JPEG Every Gift Counts 2.jpg"/>
          <p:cNvPicPr>
            <a:picLocks noChangeAspect="1"/>
          </p:cNvPicPr>
          <p:nvPr/>
        </p:nvPicPr>
        <p:blipFill>
          <a:blip r:embed="rId3" cstate="print">
            <a:extLst>
              <a:ext uri="{BEBA8EAE-BF5A-486C-A8C5-ECC9F3942E4B}">
                <a14:imgProps xmlns:a14="http://schemas.microsoft.com/office/drawing/2010/main">
                  <a14:imgLayer r:embed="rId4">
                    <a14:imgEffect>
                      <a14:backgroundRemoval t="26994" b="99847" l="0" r="100000"/>
                    </a14:imgEffect>
                  </a14:imgLayer>
                </a14:imgProps>
              </a:ext>
            </a:extLst>
          </a:blip>
          <a:stretch>
            <a:fillRect/>
          </a:stretch>
        </p:blipFill>
        <p:spPr>
          <a:xfrm>
            <a:off x="0" y="-381000"/>
            <a:ext cx="9144000" cy="5973836"/>
          </a:xfrm>
          <a:prstGeom prst="rect">
            <a:avLst/>
          </a:prstGeom>
        </p:spPr>
      </p:pic>
      <p:pic>
        <p:nvPicPr>
          <p:cNvPr id="9" name="Picture 2"/>
          <p:cNvPicPr>
            <a:picLocks noChangeAspect="1" noChangeArrowheads="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52400" y="0"/>
            <a:ext cx="9296400" cy="122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37372"/>
            <a:ext cx="8686800" cy="954107"/>
          </a:xfrm>
          <a:prstGeom prst="rect">
            <a:avLst/>
          </a:prstGeom>
          <a:noFill/>
        </p:spPr>
        <p:txBody>
          <a:bodyPr wrap="square" rtlCol="0">
            <a:spAutoFit/>
          </a:bodyPr>
          <a:lstStyle/>
          <a:p>
            <a:pPr algn="ctr"/>
            <a:r>
              <a:rPr lang="en-US" sz="2800" b="1" dirty="0" smtClean="0">
                <a:solidFill>
                  <a:prstClr val="white"/>
                </a:solidFill>
                <a:latin typeface="Palatino Linotype" pitchFamily="18" charset="0"/>
              </a:rPr>
              <a:t>W.K. Kellogg Foundation:</a:t>
            </a:r>
          </a:p>
          <a:p>
            <a:pPr algn="ctr"/>
            <a:r>
              <a:rPr lang="en-US" sz="2800" b="1" dirty="0" smtClean="0">
                <a:solidFill>
                  <a:prstClr val="white"/>
                </a:solidFill>
                <a:latin typeface="Palatino Linotype" pitchFamily="18" charset="0"/>
              </a:rPr>
              <a:t> Giving In Communities of Color</a:t>
            </a:r>
            <a:endParaRPr lang="en-US" sz="2800" dirty="0">
              <a:solidFill>
                <a:prstClr val="black"/>
              </a:solidFill>
              <a:latin typeface="Palatino Linotype" pitchFamily="18" charset="0"/>
            </a:endParaRPr>
          </a:p>
        </p:txBody>
      </p:sp>
      <p:sp>
        <p:nvSpPr>
          <p:cNvPr id="11" name="Rectangle 10"/>
          <p:cNvSpPr/>
          <p:nvPr/>
        </p:nvSpPr>
        <p:spPr>
          <a:xfrm>
            <a:off x="1854825" y="6000349"/>
            <a:ext cx="7289175" cy="400110"/>
          </a:xfrm>
          <a:prstGeom prst="rect">
            <a:avLst/>
          </a:prstGeom>
          <a:solidFill>
            <a:schemeClr val="bg1"/>
          </a:solidFill>
        </p:spPr>
        <p:txBody>
          <a:bodyPr wrap="none">
            <a:spAutoFit/>
          </a:bodyPr>
          <a:lstStyle/>
          <a:p>
            <a:pPr algn="r"/>
            <a:r>
              <a:rPr lang="en-US" sz="2000" b="1" dirty="0">
                <a:solidFill>
                  <a:prstClr val="black">
                    <a:lumMod val="65000"/>
                    <a:lumOff val="35000"/>
                  </a:prstClr>
                </a:solidFill>
                <a:latin typeface="Palatino Linotype" pitchFamily="18" charset="0"/>
                <a:cs typeface="Arial" pitchFamily="34" charset="0"/>
              </a:rPr>
              <a:t>Fostering </a:t>
            </a:r>
            <a:r>
              <a:rPr lang="en-US" sz="2000" b="1" dirty="0" smtClean="0">
                <a:solidFill>
                  <a:prstClr val="black">
                    <a:lumMod val="65000"/>
                    <a:lumOff val="35000"/>
                  </a:prstClr>
                </a:solidFill>
                <a:latin typeface="Palatino Linotype" pitchFamily="18" charset="0"/>
                <a:cs typeface="Arial" pitchFamily="34" charset="0"/>
              </a:rPr>
              <a:t>An Equitable and </a:t>
            </a:r>
            <a:r>
              <a:rPr lang="en-US" sz="2000" b="1" dirty="0">
                <a:solidFill>
                  <a:prstClr val="black">
                    <a:lumMod val="65000"/>
                    <a:lumOff val="35000"/>
                  </a:prstClr>
                </a:solidFill>
                <a:latin typeface="Palatino Linotype" pitchFamily="18" charset="0"/>
                <a:cs typeface="Arial" pitchFamily="34" charset="0"/>
              </a:rPr>
              <a:t>Responsive </a:t>
            </a:r>
            <a:r>
              <a:rPr lang="en-US" sz="2000" b="1" dirty="0" smtClean="0">
                <a:solidFill>
                  <a:prstClr val="black">
                    <a:lumMod val="65000"/>
                    <a:lumOff val="35000"/>
                  </a:prstClr>
                </a:solidFill>
                <a:latin typeface="Palatino Linotype" pitchFamily="18" charset="0"/>
                <a:cs typeface="Arial" pitchFamily="34" charset="0"/>
              </a:rPr>
              <a:t>Philanthropic Sector</a:t>
            </a:r>
            <a:endParaRPr lang="en-US" sz="2000" b="1" dirty="0">
              <a:solidFill>
                <a:prstClr val="black">
                  <a:lumMod val="65000"/>
                  <a:lumOff val="35000"/>
                </a:prstClr>
              </a:solidFill>
              <a:latin typeface="Palatino Linotype" pitchFamily="18" charset="0"/>
              <a:cs typeface="Arial" pitchFamily="34" charset="0"/>
            </a:endParaRPr>
          </a:p>
        </p:txBody>
      </p:sp>
    </p:spTree>
    <p:extLst>
      <p:ext uri="{BB962C8B-B14F-4D97-AF65-F5344CB8AC3E}">
        <p14:creationId xmlns:p14="http://schemas.microsoft.com/office/powerpoint/2010/main" val="144316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duotone>
              <a:prstClr val="black"/>
              <a:srgbClr val="8064A2">
                <a:tint val="45000"/>
                <a:satMod val="400000"/>
              </a:srgbClr>
            </a:duotone>
            <a:extLst>
              <a:ext uri="{28A0092B-C50C-407E-A947-70E740481C1C}">
                <a14:useLocalDpi xmlns:a14="http://schemas.microsoft.com/office/drawing/2010/main" val="0"/>
              </a:ext>
            </a:extLst>
          </a:blip>
          <a:srcRect/>
          <a:stretch>
            <a:fillRect/>
          </a:stretch>
        </p:blipFill>
        <p:spPr bwMode="auto">
          <a:xfrm>
            <a:off x="-152400" y="-1"/>
            <a:ext cx="9296400" cy="122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28600" y="137372"/>
            <a:ext cx="8686800" cy="769441"/>
          </a:xfrm>
          <a:prstGeom prst="rect">
            <a:avLst/>
          </a:prstGeom>
          <a:noFill/>
        </p:spPr>
        <p:txBody>
          <a:bodyPr wrap="square" rtlCol="0">
            <a:spAutoFit/>
          </a:bodyPr>
          <a:lstStyle/>
          <a:p>
            <a:pPr algn="ctr"/>
            <a:r>
              <a:rPr lang="en-US" sz="4400" b="1" dirty="0" smtClean="0">
                <a:solidFill>
                  <a:prstClr val="white"/>
                </a:solidFill>
                <a:latin typeface="Palatino Linotype" pitchFamily="18" charset="0"/>
              </a:rPr>
              <a:t>The VISION</a:t>
            </a:r>
            <a:endParaRPr lang="en-US" sz="4400" dirty="0">
              <a:solidFill>
                <a:prstClr val="black"/>
              </a:solidFill>
              <a:latin typeface="Palatino Linotype" pitchFamily="18" charset="0"/>
            </a:endParaRPr>
          </a:p>
        </p:txBody>
      </p:sp>
      <p:grpSp>
        <p:nvGrpSpPr>
          <p:cNvPr id="16" name="Group 15"/>
          <p:cNvGrpSpPr/>
          <p:nvPr/>
        </p:nvGrpSpPr>
        <p:grpSpPr>
          <a:xfrm>
            <a:off x="1396991" y="1475125"/>
            <a:ext cx="6153709" cy="4127501"/>
            <a:chOff x="1237692" y="1816099"/>
            <a:chExt cx="6153709" cy="4127501"/>
          </a:xfrm>
        </p:grpSpPr>
        <p:sp>
          <p:nvSpPr>
            <p:cNvPr id="5" name="Freeform 4"/>
            <p:cNvSpPr/>
            <p:nvPr/>
          </p:nvSpPr>
          <p:spPr>
            <a:xfrm>
              <a:off x="1295400" y="1816099"/>
              <a:ext cx="3048001" cy="2032001"/>
            </a:xfrm>
            <a:custGeom>
              <a:avLst/>
              <a:gdLst>
                <a:gd name="connsiteX0" fmla="*/ 0 w 2032000"/>
                <a:gd name="connsiteY0" fmla="*/ 0 h 3048000"/>
                <a:gd name="connsiteX1" fmla="*/ 1693327 w 2032000"/>
                <a:gd name="connsiteY1" fmla="*/ 0 h 3048000"/>
                <a:gd name="connsiteX2" fmla="*/ 2032000 w 2032000"/>
                <a:gd name="connsiteY2" fmla="*/ 338673 h 3048000"/>
                <a:gd name="connsiteX3" fmla="*/ 2032000 w 2032000"/>
                <a:gd name="connsiteY3" fmla="*/ 3048000 h 3048000"/>
                <a:gd name="connsiteX4" fmla="*/ 0 w 2032000"/>
                <a:gd name="connsiteY4" fmla="*/ 3048000 h 3048000"/>
                <a:gd name="connsiteX5" fmla="*/ 0 w 2032000"/>
                <a:gd name="connsiteY5"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3048000">
                  <a:moveTo>
                    <a:pt x="0" y="3048000"/>
                  </a:moveTo>
                  <a:lnTo>
                    <a:pt x="0" y="508009"/>
                  </a:lnTo>
                  <a:cubicBezTo>
                    <a:pt x="0" y="227443"/>
                    <a:pt x="101086" y="0"/>
                    <a:pt x="225782" y="0"/>
                  </a:cubicBezTo>
                  <a:lnTo>
                    <a:pt x="2032000" y="0"/>
                  </a:lnTo>
                  <a:lnTo>
                    <a:pt x="2032000" y="3048000"/>
                  </a:lnTo>
                  <a:lnTo>
                    <a:pt x="0" y="3048000"/>
                  </a:lnTo>
                  <a:close/>
                </a:path>
              </a:pathLst>
            </a:custGeom>
            <a:solidFill>
              <a:srgbClr val="6F71B3"/>
            </a:solidFill>
            <a:ln w="25400" cap="flat" cmpd="sng" algn="ctr">
              <a:solidFill>
                <a:sysClr val="window" lastClr="FFFFFF">
                  <a:hueOff val="0"/>
                  <a:satOff val="0"/>
                  <a:lumOff val="0"/>
                  <a:alphaOff val="0"/>
                </a:sysClr>
              </a:solidFill>
              <a:prstDash val="solid"/>
            </a:ln>
            <a:effectLst/>
          </p:spPr>
          <p:txBody>
            <a:bodyPr spcFirstLastPara="0" vert="horz" wrap="square" lIns="128016" tIns="128015" rIns="128016" bIns="636017" numCol="1" spcCol="1270" anchor="ctr" anchorCtr="0">
              <a:noAutofit/>
            </a:bodyPr>
            <a:lstStyle/>
            <a:p>
              <a:pPr lvl="0" algn="ctr" defTabSz="800100">
                <a:spcBef>
                  <a:spcPct val="0"/>
                </a:spcBef>
                <a:defRPr/>
              </a:pPr>
              <a:r>
                <a:rPr lang="en-US" sz="1900" b="1" kern="0" dirty="0">
                  <a:solidFill>
                    <a:prstClr val="white"/>
                  </a:solidFill>
                  <a:latin typeface="Palatino Linotype" pitchFamily="18" charset="0"/>
                </a:rPr>
                <a:t>Recognize – Celebrate  </a:t>
              </a:r>
            </a:p>
            <a:p>
              <a:pPr lvl="0" algn="ctr" defTabSz="800100">
                <a:spcBef>
                  <a:spcPct val="0"/>
                </a:spcBef>
                <a:defRPr/>
              </a:pPr>
              <a:r>
                <a:rPr lang="en-US" sz="1900" b="1" kern="0" dirty="0">
                  <a:solidFill>
                    <a:prstClr val="white"/>
                  </a:solidFill>
                  <a:latin typeface="Palatino Linotype" pitchFamily="18" charset="0"/>
                </a:rPr>
                <a:t>-Promote </a:t>
              </a:r>
              <a:endParaRPr lang="en-US" sz="1900" b="1" kern="0" dirty="0" smtClean="0">
                <a:solidFill>
                  <a:prstClr val="white"/>
                </a:solidFill>
                <a:latin typeface="Palatino Linotype" pitchFamily="18" charset="0"/>
              </a:endParaRPr>
            </a:p>
            <a:p>
              <a:pPr lvl="0" algn="ctr" defTabSz="800100">
                <a:spcBef>
                  <a:spcPct val="0"/>
                </a:spcBef>
                <a:defRPr/>
              </a:pPr>
              <a:endParaRPr lang="en-US" sz="1900" b="1" kern="0" dirty="0" smtClean="0">
                <a:solidFill>
                  <a:prstClr val="white"/>
                </a:solidFill>
                <a:latin typeface="Palatino Linotype" pitchFamily="18" charset="0"/>
              </a:endParaRPr>
            </a:p>
            <a:p>
              <a:pPr lvl="0" algn="ctr" defTabSz="800100">
                <a:spcBef>
                  <a:spcPct val="0"/>
                </a:spcBef>
                <a:spcAft>
                  <a:spcPct val="35000"/>
                </a:spcAft>
                <a:defRPr/>
              </a:pPr>
              <a:endParaRPr lang="en-US" sz="1900" b="1" kern="0" dirty="0">
                <a:solidFill>
                  <a:prstClr val="white"/>
                </a:solidFill>
                <a:latin typeface="Palatino Linotype" pitchFamily="18" charset="0"/>
              </a:endParaRPr>
            </a:p>
          </p:txBody>
        </p:sp>
        <p:sp>
          <p:nvSpPr>
            <p:cNvPr id="6" name="Freeform 5"/>
            <p:cNvSpPr/>
            <p:nvPr/>
          </p:nvSpPr>
          <p:spPr>
            <a:xfrm>
              <a:off x="1276350" y="3848100"/>
              <a:ext cx="3048000" cy="2095500"/>
            </a:xfrm>
            <a:custGeom>
              <a:avLst/>
              <a:gdLst>
                <a:gd name="connsiteX0" fmla="*/ 0 w 3048000"/>
                <a:gd name="connsiteY0" fmla="*/ 0 h 2032000"/>
                <a:gd name="connsiteX1" fmla="*/ 2709327 w 3048000"/>
                <a:gd name="connsiteY1" fmla="*/ 0 h 2032000"/>
                <a:gd name="connsiteX2" fmla="*/ 3048000 w 3048000"/>
                <a:gd name="connsiteY2" fmla="*/ 338673 h 2032000"/>
                <a:gd name="connsiteX3" fmla="*/ 3048000 w 3048000"/>
                <a:gd name="connsiteY3" fmla="*/ 2032000 h 2032000"/>
                <a:gd name="connsiteX4" fmla="*/ 0 w 3048000"/>
                <a:gd name="connsiteY4" fmla="*/ 2032000 h 2032000"/>
                <a:gd name="connsiteX5" fmla="*/ 0 w 3048000"/>
                <a:gd name="connsiteY5"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2032000">
                  <a:moveTo>
                    <a:pt x="3048000" y="2031999"/>
                  </a:moveTo>
                  <a:lnTo>
                    <a:pt x="338673" y="2031999"/>
                  </a:lnTo>
                  <a:cubicBezTo>
                    <a:pt x="151629" y="2031999"/>
                    <a:pt x="0" y="1880370"/>
                    <a:pt x="0" y="1693326"/>
                  </a:cubicBezTo>
                  <a:lnTo>
                    <a:pt x="0" y="1"/>
                  </a:lnTo>
                  <a:lnTo>
                    <a:pt x="3048000" y="1"/>
                  </a:lnTo>
                  <a:lnTo>
                    <a:pt x="3048000" y="2031999"/>
                  </a:lnTo>
                  <a:close/>
                </a:path>
              </a:pathLst>
            </a:custGeom>
            <a:solidFill>
              <a:srgbClr val="DB0962"/>
            </a:solidFill>
            <a:ln w="25400" cap="flat" cmpd="sng" algn="ctr">
              <a:solidFill>
                <a:sysClr val="window" lastClr="FFFFFF">
                  <a:hueOff val="0"/>
                  <a:satOff val="0"/>
                  <a:lumOff val="0"/>
                  <a:alphaOff val="0"/>
                </a:sysClr>
              </a:solidFill>
              <a:prstDash val="solid"/>
            </a:ln>
            <a:effectLst/>
          </p:spPr>
          <p:txBody>
            <a:bodyPr spcFirstLastPara="0" vert="horz" wrap="square" lIns="128015" tIns="636016" rIns="128016" bIns="128017" numCol="1" spcCol="1270" anchor="ctr" anchorCtr="0">
              <a:noAutofit/>
            </a:bodyPr>
            <a:lstStyle/>
            <a:p>
              <a:pPr lvl="0" algn="ctr" defTabSz="800100">
                <a:spcBef>
                  <a:spcPct val="0"/>
                </a:spcBef>
                <a:defRPr/>
              </a:pPr>
              <a:endParaRPr lang="en-US" sz="1900" b="1" kern="0" dirty="0" smtClean="0">
                <a:solidFill>
                  <a:prstClr val="white"/>
                </a:solidFill>
                <a:latin typeface="Palatino Linotype" pitchFamily="18" charset="0"/>
              </a:endParaRPr>
            </a:p>
            <a:p>
              <a:pPr lvl="0" algn="ctr" defTabSz="800100">
                <a:spcBef>
                  <a:spcPct val="0"/>
                </a:spcBef>
                <a:defRPr/>
              </a:pPr>
              <a:endParaRPr lang="en-US" sz="1900" b="1" kern="0" dirty="0" smtClean="0">
                <a:solidFill>
                  <a:prstClr val="white"/>
                </a:solidFill>
                <a:latin typeface="Palatino Linotype" pitchFamily="18" charset="0"/>
              </a:endParaRPr>
            </a:p>
            <a:p>
              <a:pPr marL="0" marR="0" lvl="0" indent="0" algn="ctr" defTabSz="800100" eaLnBrk="1" fontAlgn="auto" latinLnBrk="0" hangingPunct="1">
                <a:lnSpc>
                  <a:spcPct val="90000"/>
                </a:lnSpc>
                <a:spcBef>
                  <a:spcPct val="0"/>
                </a:spcBef>
                <a:spcAft>
                  <a:spcPct val="3500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Palatino Linotype" pitchFamily="18" charset="0"/>
                <a:ea typeface="+mn-ea"/>
                <a:cs typeface="+mn-cs"/>
              </a:endParaRPr>
            </a:p>
          </p:txBody>
        </p:sp>
        <p:sp>
          <p:nvSpPr>
            <p:cNvPr id="7" name="Freeform 6"/>
            <p:cNvSpPr/>
            <p:nvPr/>
          </p:nvSpPr>
          <p:spPr>
            <a:xfrm>
              <a:off x="4324350" y="1816099"/>
              <a:ext cx="3048000" cy="2032000"/>
            </a:xfrm>
            <a:custGeom>
              <a:avLst/>
              <a:gdLst>
                <a:gd name="connsiteX0" fmla="*/ 0 w 3048000"/>
                <a:gd name="connsiteY0" fmla="*/ 0 h 2032000"/>
                <a:gd name="connsiteX1" fmla="*/ 2709327 w 3048000"/>
                <a:gd name="connsiteY1" fmla="*/ 0 h 2032000"/>
                <a:gd name="connsiteX2" fmla="*/ 3048000 w 3048000"/>
                <a:gd name="connsiteY2" fmla="*/ 338673 h 2032000"/>
                <a:gd name="connsiteX3" fmla="*/ 3048000 w 3048000"/>
                <a:gd name="connsiteY3" fmla="*/ 2032000 h 2032000"/>
                <a:gd name="connsiteX4" fmla="*/ 0 w 3048000"/>
                <a:gd name="connsiteY4" fmla="*/ 2032000 h 2032000"/>
                <a:gd name="connsiteX5" fmla="*/ 0 w 3048000"/>
                <a:gd name="connsiteY5"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2032000">
                  <a:moveTo>
                    <a:pt x="0" y="0"/>
                  </a:moveTo>
                  <a:lnTo>
                    <a:pt x="2709327" y="0"/>
                  </a:lnTo>
                  <a:cubicBezTo>
                    <a:pt x="2896371" y="0"/>
                    <a:pt x="3048000" y="151629"/>
                    <a:pt x="3048000" y="338673"/>
                  </a:cubicBezTo>
                  <a:lnTo>
                    <a:pt x="3048000" y="2032000"/>
                  </a:lnTo>
                  <a:lnTo>
                    <a:pt x="0" y="2032000"/>
                  </a:lnTo>
                  <a:lnTo>
                    <a:pt x="0" y="0"/>
                  </a:lnTo>
                  <a:close/>
                </a:path>
              </a:pathLst>
            </a:custGeom>
            <a:solidFill>
              <a:srgbClr val="42C4DD"/>
            </a:solidFill>
            <a:ln w="25400" cap="flat" cmpd="sng" algn="ctr">
              <a:solidFill>
                <a:sysClr val="window" lastClr="FFFFFF">
                  <a:hueOff val="0"/>
                  <a:satOff val="0"/>
                  <a:lumOff val="0"/>
                  <a:alphaOff val="0"/>
                </a:sysClr>
              </a:solidFill>
              <a:prstDash val="solid"/>
            </a:ln>
            <a:effectLst/>
          </p:spPr>
          <p:txBody>
            <a:bodyPr spcFirstLastPara="0" vert="horz" wrap="square" lIns="128016" tIns="128016" rIns="128016" bIns="636016" numCol="1" spcCol="1270" anchor="ctr" anchorCtr="0">
              <a:noAutofit/>
            </a:bodyPr>
            <a:lstStyle/>
            <a:p>
              <a:pPr marL="0" marR="0" lvl="0" indent="0" algn="ctr" defTabSz="800100" eaLnBrk="1" fontAlgn="auto" latinLnBrk="0" hangingPunct="1">
                <a:lnSpc>
                  <a:spcPct val="150000"/>
                </a:lnSpc>
                <a:spcBef>
                  <a:spcPct val="0"/>
                </a:spcBef>
                <a:spcAft>
                  <a:spcPct val="35000"/>
                </a:spcAft>
                <a:buClrTx/>
                <a:buSzTx/>
                <a:buFontTx/>
                <a:buNone/>
                <a:tabLst/>
                <a:defRPr/>
              </a:pPr>
              <a:r>
                <a:rPr kumimoji="0" lang="en-US" sz="1900" b="1" i="0" u="none" strike="noStrike" kern="0" cap="none" spc="0" normalizeH="0" baseline="0" noProof="0" dirty="0" smtClean="0">
                  <a:ln>
                    <a:noFill/>
                  </a:ln>
                  <a:solidFill>
                    <a:prstClr val="white"/>
                  </a:solidFill>
                  <a:effectLst/>
                  <a:uLnTx/>
                  <a:uFillTx/>
                  <a:latin typeface="Palatino Linotype" pitchFamily="18" charset="0"/>
                  <a:ea typeface="+mn-ea"/>
                  <a:cs typeface="+mn-cs"/>
                </a:rPr>
                <a:t>Shift the</a:t>
              </a:r>
              <a:r>
                <a:rPr kumimoji="0" lang="en-US" sz="1900" b="1" i="0" u="none" strike="noStrike" kern="0" cap="none" spc="0" normalizeH="0" noProof="0" dirty="0" smtClean="0">
                  <a:ln>
                    <a:noFill/>
                  </a:ln>
                  <a:solidFill>
                    <a:prstClr val="white"/>
                  </a:solidFill>
                  <a:effectLst/>
                  <a:uLnTx/>
                  <a:uFillTx/>
                  <a:latin typeface="Palatino Linotype" pitchFamily="18" charset="0"/>
                  <a:ea typeface="+mn-ea"/>
                  <a:cs typeface="+mn-cs"/>
                </a:rPr>
                <a:t> Paradigm of Givers and Takers</a:t>
              </a:r>
              <a:endParaRPr kumimoji="0" lang="en-US" sz="1900" b="1" i="0" u="none" strike="noStrike" kern="0" cap="none" spc="0" normalizeH="0" baseline="0" noProof="0" dirty="0">
                <a:ln>
                  <a:noFill/>
                </a:ln>
                <a:solidFill>
                  <a:prstClr val="white"/>
                </a:solidFill>
                <a:effectLst/>
                <a:uLnTx/>
                <a:uFillTx/>
                <a:latin typeface="Palatino Linotype" pitchFamily="18" charset="0"/>
                <a:ea typeface="+mn-ea"/>
                <a:cs typeface="+mn-cs"/>
              </a:endParaRPr>
            </a:p>
          </p:txBody>
        </p:sp>
        <p:sp>
          <p:nvSpPr>
            <p:cNvPr id="8" name="Freeform 7"/>
            <p:cNvSpPr/>
            <p:nvPr/>
          </p:nvSpPr>
          <p:spPr>
            <a:xfrm>
              <a:off x="4343401" y="3848100"/>
              <a:ext cx="3048000" cy="2095499"/>
            </a:xfrm>
            <a:custGeom>
              <a:avLst/>
              <a:gdLst>
                <a:gd name="connsiteX0" fmla="*/ 0 w 2032000"/>
                <a:gd name="connsiteY0" fmla="*/ 0 h 3048000"/>
                <a:gd name="connsiteX1" fmla="*/ 1693327 w 2032000"/>
                <a:gd name="connsiteY1" fmla="*/ 0 h 3048000"/>
                <a:gd name="connsiteX2" fmla="*/ 2032000 w 2032000"/>
                <a:gd name="connsiteY2" fmla="*/ 338673 h 3048000"/>
                <a:gd name="connsiteX3" fmla="*/ 2032000 w 2032000"/>
                <a:gd name="connsiteY3" fmla="*/ 3048000 h 3048000"/>
                <a:gd name="connsiteX4" fmla="*/ 0 w 2032000"/>
                <a:gd name="connsiteY4" fmla="*/ 3048000 h 3048000"/>
                <a:gd name="connsiteX5" fmla="*/ 0 w 2032000"/>
                <a:gd name="connsiteY5"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3048000">
                  <a:moveTo>
                    <a:pt x="2032000" y="1"/>
                  </a:moveTo>
                  <a:lnTo>
                    <a:pt x="2032000" y="2539990"/>
                  </a:lnTo>
                  <a:cubicBezTo>
                    <a:pt x="2032000" y="2820556"/>
                    <a:pt x="1930914" y="3047999"/>
                    <a:pt x="1806218" y="3047999"/>
                  </a:cubicBezTo>
                  <a:lnTo>
                    <a:pt x="0" y="3047999"/>
                  </a:lnTo>
                  <a:lnTo>
                    <a:pt x="0" y="1"/>
                  </a:lnTo>
                  <a:lnTo>
                    <a:pt x="2032000" y="1"/>
                  </a:lnTo>
                  <a:close/>
                </a:path>
              </a:pathLst>
            </a:cu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28016" tIns="636016" rIns="128016" bIns="128016" numCol="1" spcCol="1270" anchor="ctr" anchorCtr="0">
              <a:noAutofit/>
            </a:bodyPr>
            <a:lstStyle/>
            <a:p>
              <a:pPr marL="0" marR="0" lvl="0" indent="0" algn="ctr" defTabSz="800100" eaLnBrk="1" fontAlgn="auto" latinLnBrk="0" hangingPunct="1">
                <a:spcBef>
                  <a:spcPct val="0"/>
                </a:spcBef>
                <a:buClrTx/>
                <a:buSzTx/>
                <a:buFontTx/>
                <a:buNone/>
                <a:tabLst/>
                <a:defRPr/>
              </a:pPr>
              <a:endParaRPr lang="en-US" sz="1900" b="1" kern="0" dirty="0" smtClean="0">
                <a:solidFill>
                  <a:prstClr val="white"/>
                </a:solidFill>
                <a:latin typeface="Palatino Linotype" pitchFamily="18" charset="0"/>
              </a:endParaRPr>
            </a:p>
            <a:p>
              <a:pPr marL="0" marR="0" lvl="0" indent="0" algn="ctr" defTabSz="800100" eaLnBrk="1" fontAlgn="auto" latinLnBrk="0" hangingPunct="1">
                <a:spcBef>
                  <a:spcPct val="0"/>
                </a:spcBef>
                <a:buClrTx/>
                <a:buSzTx/>
                <a:buFontTx/>
                <a:buNone/>
                <a:tabLst/>
                <a:defRPr/>
              </a:pPr>
              <a:r>
                <a:rPr lang="en-US" sz="1900" b="1" kern="0" dirty="0" smtClean="0">
                  <a:solidFill>
                    <a:prstClr val="white"/>
                  </a:solidFill>
                  <a:latin typeface="Palatino Linotype" pitchFamily="18" charset="0"/>
                </a:rPr>
                <a:t>+</a:t>
              </a:r>
            </a:p>
            <a:p>
              <a:pPr marL="0" marR="0" lvl="0" indent="0" algn="ctr" defTabSz="800100" eaLnBrk="1" fontAlgn="auto" latinLnBrk="0" hangingPunct="1">
                <a:spcBef>
                  <a:spcPct val="0"/>
                </a:spcBef>
                <a:spcAft>
                  <a:spcPct val="35000"/>
                </a:spcAft>
                <a:buClrTx/>
                <a:buSzTx/>
                <a:buFontTx/>
                <a:buNone/>
                <a:tabLst/>
                <a:defRPr/>
              </a:pPr>
              <a:r>
                <a:rPr lang="en-US" sz="1900" b="1" kern="0" dirty="0" smtClean="0">
                  <a:solidFill>
                    <a:prstClr val="white"/>
                  </a:solidFill>
                  <a:latin typeface="Palatino Linotype" pitchFamily="18" charset="0"/>
                </a:rPr>
                <a:t>Communities of Color</a:t>
              </a:r>
              <a:endParaRPr kumimoji="0" lang="en-US" sz="1900" b="1" i="0" u="none" strike="noStrike" kern="0" cap="none" spc="0" normalizeH="0" baseline="0" noProof="0" dirty="0">
                <a:ln>
                  <a:noFill/>
                </a:ln>
                <a:solidFill>
                  <a:prstClr val="white"/>
                </a:solidFill>
                <a:effectLst/>
                <a:uLnTx/>
                <a:uFillTx/>
                <a:latin typeface="Palatino Linotype" pitchFamily="18" charset="0"/>
              </a:endParaRPr>
            </a:p>
          </p:txBody>
        </p:sp>
        <p:sp>
          <p:nvSpPr>
            <p:cNvPr id="4" name="Freeform 3"/>
            <p:cNvSpPr/>
            <p:nvPr/>
          </p:nvSpPr>
          <p:spPr>
            <a:xfrm>
              <a:off x="3420224" y="3340100"/>
              <a:ext cx="1828800" cy="1016000"/>
            </a:xfrm>
            <a:custGeom>
              <a:avLst/>
              <a:gdLst>
                <a:gd name="connsiteX0" fmla="*/ 0 w 1828800"/>
                <a:gd name="connsiteY0" fmla="*/ 169337 h 1016000"/>
                <a:gd name="connsiteX1" fmla="*/ 169337 w 1828800"/>
                <a:gd name="connsiteY1" fmla="*/ 0 h 1016000"/>
                <a:gd name="connsiteX2" fmla="*/ 1659463 w 1828800"/>
                <a:gd name="connsiteY2" fmla="*/ 0 h 1016000"/>
                <a:gd name="connsiteX3" fmla="*/ 1828800 w 1828800"/>
                <a:gd name="connsiteY3" fmla="*/ 169337 h 1016000"/>
                <a:gd name="connsiteX4" fmla="*/ 1828800 w 1828800"/>
                <a:gd name="connsiteY4" fmla="*/ 846663 h 1016000"/>
                <a:gd name="connsiteX5" fmla="*/ 1659463 w 1828800"/>
                <a:gd name="connsiteY5" fmla="*/ 1016000 h 1016000"/>
                <a:gd name="connsiteX6" fmla="*/ 169337 w 1828800"/>
                <a:gd name="connsiteY6" fmla="*/ 1016000 h 1016000"/>
                <a:gd name="connsiteX7" fmla="*/ 0 w 1828800"/>
                <a:gd name="connsiteY7" fmla="*/ 846663 h 1016000"/>
                <a:gd name="connsiteX8" fmla="*/ 0 w 1828800"/>
                <a:gd name="connsiteY8" fmla="*/ 16933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016000">
                  <a:moveTo>
                    <a:pt x="0" y="169337"/>
                  </a:moveTo>
                  <a:cubicBezTo>
                    <a:pt x="0" y="75815"/>
                    <a:pt x="75815" y="0"/>
                    <a:pt x="169337" y="0"/>
                  </a:cubicBezTo>
                  <a:lnTo>
                    <a:pt x="1659463" y="0"/>
                  </a:lnTo>
                  <a:cubicBezTo>
                    <a:pt x="1752985" y="0"/>
                    <a:pt x="1828800" y="75815"/>
                    <a:pt x="1828800" y="169337"/>
                  </a:cubicBezTo>
                  <a:lnTo>
                    <a:pt x="1828800" y="846663"/>
                  </a:lnTo>
                  <a:cubicBezTo>
                    <a:pt x="1828800" y="940185"/>
                    <a:pt x="1752985" y="1016000"/>
                    <a:pt x="1659463" y="1016000"/>
                  </a:cubicBezTo>
                  <a:lnTo>
                    <a:pt x="169337" y="1016000"/>
                  </a:lnTo>
                  <a:cubicBezTo>
                    <a:pt x="75815" y="1016000"/>
                    <a:pt x="0" y="940185"/>
                    <a:pt x="0" y="846663"/>
                  </a:cubicBezTo>
                  <a:lnTo>
                    <a:pt x="0" y="169337"/>
                  </a:lnTo>
                  <a:close/>
                </a:path>
              </a:pathLst>
            </a:custGeom>
            <a:solidFill>
              <a:srgbClr val="F8A11D"/>
            </a:solidFill>
            <a:ln w="25400" cap="flat" cmpd="sng" algn="ctr">
              <a:solidFill>
                <a:sysClr val="window" lastClr="FFFFFF">
                  <a:hueOff val="0"/>
                  <a:satOff val="0"/>
                  <a:lumOff val="0"/>
                  <a:alphaOff val="0"/>
                </a:sysClr>
              </a:solidFill>
              <a:prstDash val="solid"/>
            </a:ln>
            <a:effectLst/>
          </p:spPr>
          <p:txBody>
            <a:bodyPr spcFirstLastPara="0" vert="horz" wrap="square" lIns="118177" tIns="118177" rIns="118177" bIns="118177"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Palatino Linotype" pitchFamily="18" charset="0"/>
                  <a:ea typeface="+mn-ea"/>
                  <a:cs typeface="+mn-cs"/>
                </a:rPr>
                <a:t>Accelerate</a:t>
              </a:r>
              <a:r>
                <a:rPr kumimoji="0" lang="en-US" sz="2000" b="1" i="0" u="none" strike="noStrike" kern="0" cap="none" spc="0" normalizeH="0" noProof="0" dirty="0" smtClean="0">
                  <a:ln>
                    <a:noFill/>
                  </a:ln>
                  <a:solidFill>
                    <a:sysClr val="window" lastClr="FFFFFF"/>
                  </a:solidFill>
                  <a:effectLst/>
                  <a:uLnTx/>
                  <a:uFillTx/>
                  <a:latin typeface="Palatino Linotype" pitchFamily="18" charset="0"/>
                  <a:ea typeface="+mn-ea"/>
                  <a:cs typeface="+mn-cs"/>
                </a:rPr>
                <a:t> Philanthropy</a:t>
              </a:r>
              <a:endParaRPr kumimoji="0" lang="en-US" sz="2000" b="1" i="0" u="none" strike="noStrike" kern="0" cap="none" spc="0" normalizeH="0" baseline="0" noProof="0" dirty="0">
                <a:ln>
                  <a:noFill/>
                </a:ln>
                <a:solidFill>
                  <a:sysClr val="window" lastClr="FFFFFF"/>
                </a:solidFill>
                <a:effectLst/>
                <a:uLnTx/>
                <a:uFillTx/>
                <a:latin typeface="Palatino Linotype" pitchFamily="18" charset="0"/>
                <a:ea typeface="+mn-ea"/>
                <a:cs typeface="+mn-cs"/>
              </a:endParaRPr>
            </a:p>
          </p:txBody>
        </p:sp>
        <p:sp>
          <p:nvSpPr>
            <p:cNvPr id="2" name="TextBox 1"/>
            <p:cNvSpPr txBox="1"/>
            <p:nvPr/>
          </p:nvSpPr>
          <p:spPr>
            <a:xfrm>
              <a:off x="4421651" y="4356099"/>
              <a:ext cx="2953053" cy="677108"/>
            </a:xfrm>
            <a:prstGeom prst="rect">
              <a:avLst/>
            </a:prstGeom>
            <a:noFill/>
          </p:spPr>
          <p:txBody>
            <a:bodyPr wrap="none" rtlCol="0">
              <a:spAutoFit/>
            </a:bodyPr>
            <a:lstStyle/>
            <a:p>
              <a:pPr lvl="0" algn="ctr" defTabSz="800100">
                <a:spcBef>
                  <a:spcPct val="0"/>
                </a:spcBef>
                <a:defRPr/>
              </a:pPr>
              <a:r>
                <a:rPr lang="en-US" sz="1900" b="1" kern="0" dirty="0">
                  <a:solidFill>
                    <a:prstClr val="white"/>
                  </a:solidFill>
                  <a:latin typeface="Palatino Linotype" pitchFamily="18" charset="0"/>
                </a:rPr>
                <a:t>Leverage Opportunities  </a:t>
              </a:r>
            </a:p>
            <a:p>
              <a:pPr lvl="0" algn="ctr" defTabSz="800100">
                <a:spcBef>
                  <a:spcPct val="0"/>
                </a:spcBef>
                <a:spcAft>
                  <a:spcPct val="35000"/>
                </a:spcAft>
                <a:defRPr/>
              </a:pPr>
              <a:r>
                <a:rPr lang="en-US" sz="1900" b="1" kern="0" dirty="0">
                  <a:solidFill>
                    <a:prstClr val="white"/>
                  </a:solidFill>
                  <a:latin typeface="Palatino Linotype" pitchFamily="18" charset="0"/>
                </a:rPr>
                <a:t>Mainstream</a:t>
              </a:r>
            </a:p>
          </p:txBody>
        </p:sp>
        <p:sp>
          <p:nvSpPr>
            <p:cNvPr id="3" name="TextBox 2"/>
            <p:cNvSpPr txBox="1"/>
            <p:nvPr/>
          </p:nvSpPr>
          <p:spPr>
            <a:xfrm>
              <a:off x="1555458" y="4356099"/>
              <a:ext cx="2489784" cy="677108"/>
            </a:xfrm>
            <a:prstGeom prst="rect">
              <a:avLst/>
            </a:prstGeom>
            <a:noFill/>
          </p:spPr>
          <p:txBody>
            <a:bodyPr wrap="none" rtlCol="0">
              <a:spAutoFit/>
            </a:bodyPr>
            <a:lstStyle/>
            <a:p>
              <a:pPr lvl="0" algn="ctr" defTabSz="800100">
                <a:spcBef>
                  <a:spcPct val="0"/>
                </a:spcBef>
                <a:defRPr/>
              </a:pPr>
              <a:r>
                <a:rPr lang="en-US" sz="1900" b="1" kern="0" dirty="0">
                  <a:solidFill>
                    <a:prstClr val="white"/>
                  </a:solidFill>
                  <a:latin typeface="Palatino Linotype" pitchFamily="18" charset="0"/>
                </a:rPr>
                <a:t>Sustain Community </a:t>
              </a:r>
              <a:endParaRPr lang="en-US" sz="1900" b="1" kern="0" dirty="0" smtClean="0">
                <a:solidFill>
                  <a:prstClr val="white"/>
                </a:solidFill>
                <a:latin typeface="Palatino Linotype" pitchFamily="18" charset="0"/>
              </a:endParaRPr>
            </a:p>
            <a:p>
              <a:pPr lvl="0" algn="ctr" defTabSz="800100">
                <a:spcBef>
                  <a:spcPct val="0"/>
                </a:spcBef>
                <a:defRPr/>
              </a:pPr>
              <a:r>
                <a:rPr lang="en-US" sz="1900" b="1" kern="0" dirty="0" smtClean="0">
                  <a:solidFill>
                    <a:prstClr val="white"/>
                  </a:solidFill>
                  <a:latin typeface="Palatino Linotype" pitchFamily="18" charset="0"/>
                </a:rPr>
                <a:t>Responsiveness </a:t>
              </a:r>
              <a:endParaRPr lang="en-US" sz="1900" b="1" kern="0" dirty="0">
                <a:solidFill>
                  <a:prstClr val="white"/>
                </a:solidFill>
                <a:latin typeface="Palatino Linotype" pitchFamily="18" charset="0"/>
              </a:endParaRPr>
            </a:p>
          </p:txBody>
        </p:sp>
        <p:sp>
          <p:nvSpPr>
            <p:cNvPr id="9" name="TextBox 8"/>
            <p:cNvSpPr txBox="1"/>
            <p:nvPr/>
          </p:nvSpPr>
          <p:spPr>
            <a:xfrm>
              <a:off x="1237692" y="2763748"/>
              <a:ext cx="2978701" cy="743280"/>
            </a:xfrm>
            <a:prstGeom prst="rect">
              <a:avLst/>
            </a:prstGeom>
            <a:noFill/>
          </p:spPr>
          <p:txBody>
            <a:bodyPr wrap="none" rtlCol="0">
              <a:spAutoFit/>
            </a:bodyPr>
            <a:lstStyle/>
            <a:p>
              <a:pPr algn="ctr" defTabSz="800100">
                <a:spcBef>
                  <a:spcPct val="0"/>
                </a:spcBef>
                <a:spcAft>
                  <a:spcPct val="35000"/>
                </a:spcAft>
                <a:defRPr/>
              </a:pPr>
              <a:r>
                <a:rPr lang="en-US" b="1" kern="0" dirty="0" smtClean="0">
                  <a:solidFill>
                    <a:prstClr val="white"/>
                  </a:solidFill>
                  <a:latin typeface="Palatino Linotype" pitchFamily="18" charset="0"/>
                </a:rPr>
                <a:t>  Emerging </a:t>
              </a:r>
              <a:r>
                <a:rPr lang="en-US" b="1" kern="0" dirty="0">
                  <a:solidFill>
                    <a:prstClr val="white"/>
                  </a:solidFill>
                  <a:latin typeface="Palatino Linotype" pitchFamily="18" charset="0"/>
                </a:rPr>
                <a:t>Giving Models</a:t>
              </a:r>
            </a:p>
            <a:p>
              <a:pPr algn="ctr" defTabSz="800100">
                <a:spcBef>
                  <a:spcPct val="0"/>
                </a:spcBef>
                <a:spcAft>
                  <a:spcPct val="35000"/>
                </a:spcAft>
                <a:defRPr/>
              </a:pPr>
              <a:r>
                <a:rPr lang="en-US" b="1" kern="0" dirty="0" smtClean="0">
                  <a:solidFill>
                    <a:prstClr val="white"/>
                  </a:solidFill>
                  <a:latin typeface="Palatino Linotype" pitchFamily="18" charset="0"/>
                </a:rPr>
                <a:t>&amp; Traditions</a:t>
              </a:r>
            </a:p>
          </p:txBody>
        </p:sp>
        <p:sp>
          <p:nvSpPr>
            <p:cNvPr id="12" name="TextBox 11"/>
            <p:cNvSpPr txBox="1"/>
            <p:nvPr/>
          </p:nvSpPr>
          <p:spPr>
            <a:xfrm>
              <a:off x="1237692" y="4895849"/>
              <a:ext cx="3055644" cy="646331"/>
            </a:xfrm>
            <a:prstGeom prst="rect">
              <a:avLst/>
            </a:prstGeom>
            <a:noFill/>
          </p:spPr>
          <p:txBody>
            <a:bodyPr wrap="none" rtlCol="0">
              <a:spAutoFit/>
            </a:bodyPr>
            <a:lstStyle/>
            <a:p>
              <a:pPr lvl="0" algn="ctr" defTabSz="800100">
                <a:spcBef>
                  <a:spcPct val="0"/>
                </a:spcBef>
                <a:defRPr/>
              </a:pPr>
              <a:r>
                <a:rPr lang="en-US" b="1" kern="0" dirty="0" smtClean="0">
                  <a:solidFill>
                    <a:prstClr val="white"/>
                  </a:solidFill>
                  <a:latin typeface="Palatino Linotype" pitchFamily="18" charset="0"/>
                </a:rPr>
                <a:t> + </a:t>
              </a:r>
              <a:endParaRPr lang="en-US" b="1" kern="0" dirty="0">
                <a:solidFill>
                  <a:prstClr val="white"/>
                </a:solidFill>
                <a:latin typeface="Palatino Linotype" pitchFamily="18" charset="0"/>
              </a:endParaRPr>
            </a:p>
            <a:p>
              <a:pPr lvl="0" algn="ctr" defTabSz="800100">
                <a:spcBef>
                  <a:spcPct val="0"/>
                </a:spcBef>
                <a:spcAft>
                  <a:spcPct val="35000"/>
                </a:spcAft>
                <a:defRPr/>
              </a:pPr>
              <a:r>
                <a:rPr lang="en-US" b="1" kern="0" dirty="0">
                  <a:solidFill>
                    <a:prstClr val="white"/>
                  </a:solidFill>
                  <a:latin typeface="Palatino Linotype" pitchFamily="18" charset="0"/>
                </a:rPr>
                <a:t>Social Change Engagement</a:t>
              </a:r>
            </a:p>
          </p:txBody>
        </p:sp>
      </p:grpSp>
      <p:grpSp>
        <p:nvGrpSpPr>
          <p:cNvPr id="13" name="Group 12"/>
          <p:cNvGrpSpPr/>
          <p:nvPr/>
        </p:nvGrpSpPr>
        <p:grpSpPr>
          <a:xfrm>
            <a:off x="157587" y="5876877"/>
            <a:ext cx="8371627" cy="833232"/>
            <a:chOff x="206339" y="5860738"/>
            <a:chExt cx="8371627" cy="833232"/>
          </a:xfrm>
        </p:grpSpPr>
        <p:cxnSp>
          <p:nvCxnSpPr>
            <p:cNvPr id="14" name="Straight Connector 13"/>
            <p:cNvCxnSpPr/>
            <p:nvPr/>
          </p:nvCxnSpPr>
          <p:spPr>
            <a:xfrm>
              <a:off x="986319" y="5860738"/>
              <a:ext cx="7591647"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pic>
          <p:nvPicPr>
            <p:cNvPr id="15" name="Picture 14" descr="WKKF_LOGO_rgb.eps"/>
            <p:cNvPicPr>
              <a:picLocks noChangeAspect="1"/>
            </p:cNvPicPr>
            <p:nvPr/>
          </p:nvPicPr>
          <p:blipFill>
            <a:blip r:embed="rId3"/>
            <a:stretch>
              <a:fillRect/>
            </a:stretch>
          </p:blipFill>
          <p:spPr>
            <a:xfrm>
              <a:off x="206339" y="6019800"/>
              <a:ext cx="2005368" cy="674170"/>
            </a:xfrm>
            <a:prstGeom prst="rect">
              <a:avLst/>
            </a:prstGeom>
          </p:spPr>
        </p:pic>
      </p:grpSp>
    </p:spTree>
    <p:extLst>
      <p:ext uri="{BB962C8B-B14F-4D97-AF65-F5344CB8AC3E}">
        <p14:creationId xmlns:p14="http://schemas.microsoft.com/office/powerpoint/2010/main" val="16445178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0" y="1143000"/>
            <a:ext cx="9144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07098" y="2261977"/>
            <a:ext cx="367408" cy="523220"/>
          </a:xfrm>
          <a:prstGeom prst="rect">
            <a:avLst/>
          </a:prstGeom>
          <a:noFill/>
        </p:spPr>
        <p:txBody>
          <a:bodyPr wrap="none" rtlCol="0">
            <a:spAutoFit/>
          </a:bodyPr>
          <a:lstStyle/>
          <a:p>
            <a:r>
              <a:rPr lang="en-US" sz="2800" dirty="0">
                <a:solidFill>
                  <a:prstClr val="white"/>
                </a:solidFill>
              </a:rPr>
              <a:t>1</a:t>
            </a:r>
          </a:p>
        </p:txBody>
      </p:sp>
      <p:sp>
        <p:nvSpPr>
          <p:cNvPr id="27" name="TextBox 26"/>
          <p:cNvSpPr txBox="1"/>
          <p:nvPr/>
        </p:nvSpPr>
        <p:spPr>
          <a:xfrm>
            <a:off x="3403645" y="2277385"/>
            <a:ext cx="367408" cy="523220"/>
          </a:xfrm>
          <a:prstGeom prst="rect">
            <a:avLst/>
          </a:prstGeom>
          <a:noFill/>
        </p:spPr>
        <p:txBody>
          <a:bodyPr wrap="none" rtlCol="0">
            <a:spAutoFit/>
          </a:bodyPr>
          <a:lstStyle/>
          <a:p>
            <a:r>
              <a:rPr lang="en-US" sz="2800" dirty="0">
                <a:solidFill>
                  <a:prstClr val="white"/>
                </a:solidFill>
              </a:rPr>
              <a:t>2</a:t>
            </a:r>
          </a:p>
        </p:txBody>
      </p:sp>
      <p:sp>
        <p:nvSpPr>
          <p:cNvPr id="28" name="TextBox 27"/>
          <p:cNvSpPr txBox="1"/>
          <p:nvPr/>
        </p:nvSpPr>
        <p:spPr>
          <a:xfrm>
            <a:off x="5317343" y="2277385"/>
            <a:ext cx="367408" cy="523220"/>
          </a:xfrm>
          <a:prstGeom prst="rect">
            <a:avLst/>
          </a:prstGeom>
          <a:noFill/>
        </p:spPr>
        <p:txBody>
          <a:bodyPr wrap="none" rtlCol="0">
            <a:spAutoFit/>
          </a:bodyPr>
          <a:lstStyle/>
          <a:p>
            <a:r>
              <a:rPr lang="en-US" sz="2800" dirty="0">
                <a:solidFill>
                  <a:prstClr val="white"/>
                </a:solidFill>
              </a:rPr>
              <a:t>3</a:t>
            </a:r>
          </a:p>
        </p:txBody>
      </p:sp>
      <p:sp>
        <p:nvSpPr>
          <p:cNvPr id="29" name="TextBox 28"/>
          <p:cNvSpPr txBox="1"/>
          <p:nvPr/>
        </p:nvSpPr>
        <p:spPr>
          <a:xfrm>
            <a:off x="7279695" y="2292307"/>
            <a:ext cx="367408" cy="523220"/>
          </a:xfrm>
          <a:prstGeom prst="rect">
            <a:avLst/>
          </a:prstGeom>
          <a:noFill/>
        </p:spPr>
        <p:txBody>
          <a:bodyPr wrap="none" rtlCol="0">
            <a:spAutoFit/>
          </a:bodyPr>
          <a:lstStyle/>
          <a:p>
            <a:r>
              <a:rPr lang="en-US" sz="2800" dirty="0">
                <a:solidFill>
                  <a:prstClr val="white"/>
                </a:solidFill>
              </a:rPr>
              <a:t>4</a:t>
            </a:r>
          </a:p>
        </p:txBody>
      </p:sp>
      <p:sp>
        <p:nvSpPr>
          <p:cNvPr id="6" name="TextBox 5"/>
          <p:cNvSpPr txBox="1"/>
          <p:nvPr/>
        </p:nvSpPr>
        <p:spPr>
          <a:xfrm>
            <a:off x="1112335" y="1779522"/>
            <a:ext cx="301686" cy="369332"/>
          </a:xfrm>
          <a:prstGeom prst="rect">
            <a:avLst/>
          </a:prstGeom>
          <a:noFill/>
        </p:spPr>
        <p:txBody>
          <a:bodyPr wrap="none" rtlCol="0">
            <a:spAutoFit/>
          </a:bodyPr>
          <a:lstStyle/>
          <a:p>
            <a:r>
              <a:rPr lang="en-US" b="1" dirty="0">
                <a:solidFill>
                  <a:prstClr val="white"/>
                </a:solidFill>
              </a:rPr>
              <a:t>1</a:t>
            </a:r>
          </a:p>
        </p:txBody>
      </p:sp>
      <p:sp>
        <p:nvSpPr>
          <p:cNvPr id="31" name="TextBox 30"/>
          <p:cNvSpPr txBox="1"/>
          <p:nvPr/>
        </p:nvSpPr>
        <p:spPr>
          <a:xfrm>
            <a:off x="3252802" y="1653891"/>
            <a:ext cx="301686" cy="369332"/>
          </a:xfrm>
          <a:prstGeom prst="rect">
            <a:avLst/>
          </a:prstGeom>
          <a:noFill/>
        </p:spPr>
        <p:txBody>
          <a:bodyPr wrap="none" rtlCol="0">
            <a:spAutoFit/>
          </a:bodyPr>
          <a:lstStyle/>
          <a:p>
            <a:r>
              <a:rPr lang="en-US" b="1" dirty="0">
                <a:solidFill>
                  <a:prstClr val="white"/>
                </a:solidFill>
              </a:rPr>
              <a:t>2</a:t>
            </a:r>
          </a:p>
        </p:txBody>
      </p:sp>
      <p:sp>
        <p:nvSpPr>
          <p:cNvPr id="32" name="TextBox 31"/>
          <p:cNvSpPr txBox="1"/>
          <p:nvPr/>
        </p:nvSpPr>
        <p:spPr>
          <a:xfrm>
            <a:off x="5863874" y="1774903"/>
            <a:ext cx="301686" cy="369332"/>
          </a:xfrm>
          <a:prstGeom prst="rect">
            <a:avLst/>
          </a:prstGeom>
          <a:noFill/>
        </p:spPr>
        <p:txBody>
          <a:bodyPr wrap="none" rtlCol="0">
            <a:spAutoFit/>
          </a:bodyPr>
          <a:lstStyle/>
          <a:p>
            <a:r>
              <a:rPr lang="en-US" b="1" dirty="0">
                <a:solidFill>
                  <a:prstClr val="white"/>
                </a:solidFill>
              </a:rPr>
              <a:t>3</a:t>
            </a:r>
          </a:p>
        </p:txBody>
      </p:sp>
      <p:sp>
        <p:nvSpPr>
          <p:cNvPr id="33" name="TextBox 32"/>
          <p:cNvSpPr txBox="1"/>
          <p:nvPr/>
        </p:nvSpPr>
        <p:spPr>
          <a:xfrm>
            <a:off x="7980211" y="1826002"/>
            <a:ext cx="301686" cy="369332"/>
          </a:xfrm>
          <a:prstGeom prst="rect">
            <a:avLst/>
          </a:prstGeom>
          <a:noFill/>
        </p:spPr>
        <p:txBody>
          <a:bodyPr wrap="none" rtlCol="0">
            <a:spAutoFit/>
          </a:bodyPr>
          <a:lstStyle/>
          <a:p>
            <a:r>
              <a:rPr lang="en-US" dirty="0">
                <a:solidFill>
                  <a:prstClr val="white"/>
                </a:solidFill>
              </a:rPr>
              <a:t>4</a:t>
            </a:r>
          </a:p>
        </p:txBody>
      </p:sp>
      <p:sp>
        <p:nvSpPr>
          <p:cNvPr id="25" name="Rectangle 24"/>
          <p:cNvSpPr/>
          <p:nvPr/>
        </p:nvSpPr>
        <p:spPr>
          <a:xfrm>
            <a:off x="617577" y="3627642"/>
            <a:ext cx="7842064"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457200">
              <a:spcBef>
                <a:spcPct val="20000"/>
              </a:spcBef>
              <a:buClr>
                <a:srgbClr val="F8971D"/>
              </a:buClr>
              <a:buFont typeface="Georgia" pitchFamily="18" charset="0"/>
              <a:buChar char="+"/>
            </a:pPr>
            <a:r>
              <a:rPr lang="en-US" sz="1600" b="1" dirty="0" smtClean="0">
                <a:solidFill>
                  <a:prstClr val="black"/>
                </a:solidFill>
              </a:rPr>
              <a:t>Build the capacity of identity based fund</a:t>
            </a:r>
          </a:p>
          <a:p>
            <a:pPr marL="228600" indent="-228600" defTabSz="457200">
              <a:spcBef>
                <a:spcPct val="20000"/>
              </a:spcBef>
              <a:buClr>
                <a:srgbClr val="F8971D"/>
              </a:buClr>
              <a:buFont typeface="Georgia" pitchFamily="18" charset="0"/>
              <a:buChar char="+"/>
            </a:pPr>
            <a:r>
              <a:rPr lang="en-US" sz="1600" b="1" dirty="0" smtClean="0">
                <a:solidFill>
                  <a:prstClr val="black"/>
                </a:solidFill>
              </a:rPr>
              <a:t>Strengthen access to knowledge and tools and funding streams across mainstream philanthropy</a:t>
            </a:r>
          </a:p>
          <a:p>
            <a:pPr marL="228600" indent="-228600" defTabSz="457200">
              <a:spcBef>
                <a:spcPct val="20000"/>
              </a:spcBef>
              <a:buClr>
                <a:srgbClr val="F8971D"/>
              </a:buClr>
              <a:buFont typeface="Georgia" pitchFamily="18" charset="0"/>
              <a:buChar char="+"/>
            </a:pPr>
            <a:r>
              <a:rPr lang="en-US" sz="1600" b="1" dirty="0" smtClean="0">
                <a:solidFill>
                  <a:prstClr val="black"/>
                </a:solidFill>
              </a:rPr>
              <a:t>Improve and build pipeline of leaders of color</a:t>
            </a:r>
          </a:p>
          <a:p>
            <a:pPr marL="228600" indent="-228600" defTabSz="457200">
              <a:spcBef>
                <a:spcPct val="20000"/>
              </a:spcBef>
              <a:buClr>
                <a:srgbClr val="F8971D"/>
              </a:buClr>
              <a:buFont typeface="Georgia" pitchFamily="18" charset="0"/>
              <a:buChar char="+"/>
            </a:pPr>
            <a:r>
              <a:rPr lang="en-US" sz="1600" b="1" dirty="0" smtClean="0">
                <a:solidFill>
                  <a:prstClr val="black"/>
                </a:solidFill>
              </a:rPr>
              <a:t>Catalyze newer and stronger networks</a:t>
            </a:r>
          </a:p>
          <a:p>
            <a:pPr marL="228600" indent="-228600" defTabSz="457200">
              <a:spcBef>
                <a:spcPct val="20000"/>
              </a:spcBef>
              <a:buClr>
                <a:srgbClr val="F8971D"/>
              </a:buClr>
              <a:buFont typeface="Georgia" pitchFamily="18" charset="0"/>
              <a:buChar char="+"/>
            </a:pPr>
            <a:r>
              <a:rPr lang="en-US" sz="1600" b="1" dirty="0" smtClean="0">
                <a:solidFill>
                  <a:prstClr val="black"/>
                </a:solidFill>
              </a:rPr>
              <a:t>Raise the visibility of identity based funds</a:t>
            </a:r>
          </a:p>
          <a:p>
            <a:pPr marL="228600" indent="-228600" defTabSz="457200">
              <a:spcBef>
                <a:spcPct val="20000"/>
              </a:spcBef>
              <a:buClr>
                <a:srgbClr val="F8971D"/>
              </a:buClr>
              <a:buFont typeface="Georgia" pitchFamily="18" charset="0"/>
              <a:buChar char="+"/>
            </a:pPr>
            <a:r>
              <a:rPr lang="en-US" sz="1600" b="1" dirty="0" smtClean="0">
                <a:solidFill>
                  <a:prstClr val="black"/>
                </a:solidFill>
              </a:rPr>
              <a:t>Encourage and support research on giving across communities of color</a:t>
            </a:r>
          </a:p>
        </p:txBody>
      </p:sp>
      <p:sp>
        <p:nvSpPr>
          <p:cNvPr id="3" name="Slide Number Placeholder 2"/>
          <p:cNvSpPr>
            <a:spLocks noGrp="1"/>
          </p:cNvSpPr>
          <p:nvPr>
            <p:ph type="sldNum" sz="quarter" idx="12"/>
          </p:nvPr>
        </p:nvSpPr>
        <p:spPr/>
        <p:txBody>
          <a:bodyPr/>
          <a:lstStyle/>
          <a:p>
            <a:fld id="{8D58E412-49C5-42B2-AF65-BF4C9B470B34}" type="slidenum">
              <a:rPr lang="en-US" smtClean="0">
                <a:solidFill>
                  <a:prstClr val="black">
                    <a:tint val="75000"/>
                  </a:prstClr>
                </a:solidFill>
              </a:rPr>
              <a:pPr/>
              <a:t>3</a:t>
            </a:fld>
            <a:endParaRPr lang="en-US" dirty="0">
              <a:solidFill>
                <a:prstClr val="black">
                  <a:tint val="75000"/>
                </a:prstClr>
              </a:solidFill>
            </a:endParaRPr>
          </a:p>
        </p:txBody>
      </p:sp>
      <p:sp>
        <p:nvSpPr>
          <p:cNvPr id="5" name="Rectangle 4"/>
          <p:cNvSpPr/>
          <p:nvPr/>
        </p:nvSpPr>
        <p:spPr>
          <a:xfrm>
            <a:off x="7312942" y="2446643"/>
            <a:ext cx="1711905" cy="523220"/>
          </a:xfrm>
          <a:prstGeom prst="rect">
            <a:avLst/>
          </a:prstGeom>
        </p:spPr>
        <p:txBody>
          <a:bodyPr wrap="square">
            <a:spAutoFit/>
          </a:bodyPr>
          <a:lstStyle/>
          <a:p>
            <a:pPr lvl="0" algn="ctr"/>
            <a:r>
              <a:rPr lang="en-US" sz="1400" b="1" dirty="0">
                <a:solidFill>
                  <a:prstClr val="white"/>
                </a:solidFill>
              </a:rPr>
              <a:t>ENGAGE </a:t>
            </a:r>
            <a:r>
              <a:rPr lang="en-US" sz="1400" dirty="0">
                <a:solidFill>
                  <a:prstClr val="white"/>
                </a:solidFill>
              </a:rPr>
              <a:t>new and existing donors </a:t>
            </a:r>
          </a:p>
        </p:txBody>
      </p:sp>
      <p:sp>
        <p:nvSpPr>
          <p:cNvPr id="30" name="Oval 4"/>
          <p:cNvSpPr/>
          <p:nvPr/>
        </p:nvSpPr>
        <p:spPr>
          <a:xfrm>
            <a:off x="304800" y="2385292"/>
            <a:ext cx="1752600" cy="12423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US" sz="1400" dirty="0"/>
          </a:p>
        </p:txBody>
      </p:sp>
      <p:sp>
        <p:nvSpPr>
          <p:cNvPr id="34" name="TextBox 33"/>
          <p:cNvSpPr txBox="1"/>
          <p:nvPr/>
        </p:nvSpPr>
        <p:spPr>
          <a:xfrm>
            <a:off x="981339" y="1673238"/>
            <a:ext cx="301686" cy="369332"/>
          </a:xfrm>
          <a:prstGeom prst="rect">
            <a:avLst/>
          </a:prstGeom>
          <a:noFill/>
        </p:spPr>
        <p:txBody>
          <a:bodyPr wrap="none" rtlCol="0">
            <a:spAutoFit/>
          </a:bodyPr>
          <a:lstStyle/>
          <a:p>
            <a:r>
              <a:rPr lang="en-US" b="1" dirty="0">
                <a:solidFill>
                  <a:prstClr val="white"/>
                </a:solidFill>
              </a:rPr>
              <a:t>1</a:t>
            </a:r>
          </a:p>
        </p:txBody>
      </p:sp>
      <p:grpSp>
        <p:nvGrpSpPr>
          <p:cNvPr id="2" name="Group 1"/>
          <p:cNvGrpSpPr/>
          <p:nvPr/>
        </p:nvGrpSpPr>
        <p:grpSpPr>
          <a:xfrm>
            <a:off x="27282" y="1353970"/>
            <a:ext cx="2209800" cy="2229412"/>
            <a:chOff x="28879" y="1514185"/>
            <a:chExt cx="2209800" cy="2229412"/>
          </a:xfrm>
        </p:grpSpPr>
        <p:sp>
          <p:nvSpPr>
            <p:cNvPr id="17" name="Oval 16"/>
            <p:cNvSpPr/>
            <p:nvPr/>
          </p:nvSpPr>
          <p:spPr>
            <a:xfrm>
              <a:off x="28879" y="1514185"/>
              <a:ext cx="2209800" cy="2229412"/>
            </a:xfrm>
            <a:prstGeom prst="ellipse">
              <a:avLst/>
            </a:prstGeom>
            <a:solidFill>
              <a:srgbClr val="716FB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Oval 4"/>
            <p:cNvSpPr/>
            <p:nvPr/>
          </p:nvSpPr>
          <p:spPr>
            <a:xfrm>
              <a:off x="409879" y="2362197"/>
              <a:ext cx="1447800" cy="6432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00050">
                <a:spcBef>
                  <a:spcPct val="0"/>
                </a:spcBef>
                <a:spcAft>
                  <a:spcPct val="35000"/>
                </a:spcAft>
              </a:pPr>
              <a:r>
                <a:rPr lang="en-US" sz="1400" b="1" dirty="0" smtClean="0"/>
                <a:t>PROMOTE </a:t>
              </a:r>
            </a:p>
            <a:p>
              <a:pPr lvl="0" algn="ctr" defTabSz="400050">
                <a:spcBef>
                  <a:spcPct val="0"/>
                </a:spcBef>
                <a:spcAft>
                  <a:spcPct val="35000"/>
                </a:spcAft>
              </a:pPr>
              <a:r>
                <a:rPr lang="en-US" sz="1400" dirty="0" smtClean="0"/>
                <a:t>and </a:t>
              </a:r>
              <a:r>
                <a:rPr lang="en-US" sz="1400" dirty="0"/>
                <a:t>celebrate the innovative work being done by identity based funds</a:t>
              </a:r>
              <a:endParaRPr lang="en-US" sz="1400" kern="1200" dirty="0"/>
            </a:p>
          </p:txBody>
        </p:sp>
      </p:grpSp>
      <p:grpSp>
        <p:nvGrpSpPr>
          <p:cNvPr id="7" name="Group 6"/>
          <p:cNvGrpSpPr/>
          <p:nvPr/>
        </p:nvGrpSpPr>
        <p:grpSpPr>
          <a:xfrm>
            <a:off x="2282952" y="1369567"/>
            <a:ext cx="2212848" cy="2231136"/>
            <a:chOff x="2297221" y="1673363"/>
            <a:chExt cx="2212848" cy="2231136"/>
          </a:xfrm>
        </p:grpSpPr>
        <p:grpSp>
          <p:nvGrpSpPr>
            <p:cNvPr id="19" name="Group 18"/>
            <p:cNvGrpSpPr/>
            <p:nvPr/>
          </p:nvGrpSpPr>
          <p:grpSpPr>
            <a:xfrm>
              <a:off x="2297221" y="1673363"/>
              <a:ext cx="2212848" cy="2231136"/>
              <a:chOff x="-116001" y="1454120"/>
              <a:chExt cx="1822993" cy="1608895"/>
            </a:xfrm>
            <a:solidFill>
              <a:srgbClr val="42C4DD"/>
            </a:solidFill>
          </p:grpSpPr>
          <p:sp>
            <p:nvSpPr>
              <p:cNvPr id="20" name="Oval 19"/>
              <p:cNvSpPr/>
              <p:nvPr/>
            </p:nvSpPr>
            <p:spPr>
              <a:xfrm>
                <a:off x="-116001" y="1454120"/>
                <a:ext cx="1822993" cy="160889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4"/>
              <p:cNvSpPr/>
              <p:nvPr/>
            </p:nvSpPr>
            <p:spPr>
              <a:xfrm>
                <a:off x="145906" y="1802096"/>
                <a:ext cx="1313157" cy="11376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endParaRPr lang="en-US" sz="1400" dirty="0">
                  <a:solidFill>
                    <a:prstClr val="white"/>
                  </a:solidFill>
                </a:endParaRPr>
              </a:p>
            </p:txBody>
          </p:sp>
        </p:grpSp>
        <p:sp>
          <p:nvSpPr>
            <p:cNvPr id="44" name="Oval 4"/>
            <p:cNvSpPr/>
            <p:nvPr/>
          </p:nvSpPr>
          <p:spPr>
            <a:xfrm>
              <a:off x="2489245" y="2323570"/>
              <a:ext cx="1828800" cy="12423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00050">
                <a:lnSpc>
                  <a:spcPct val="90000"/>
                </a:lnSpc>
                <a:spcBef>
                  <a:spcPct val="0"/>
                </a:spcBef>
                <a:spcAft>
                  <a:spcPct val="35000"/>
                </a:spcAft>
              </a:pPr>
              <a:r>
                <a:rPr lang="en-US" sz="1400" b="1" kern="1200" baseline="0" dirty="0" smtClean="0"/>
                <a:t>ADVANCE</a:t>
              </a:r>
              <a:r>
                <a:rPr lang="en-US" sz="1400" kern="1200" baseline="0" dirty="0" smtClean="0"/>
                <a:t> </a:t>
              </a:r>
            </a:p>
            <a:p>
              <a:pPr lvl="0" algn="ctr" defTabSz="400050">
                <a:lnSpc>
                  <a:spcPct val="90000"/>
                </a:lnSpc>
                <a:spcBef>
                  <a:spcPct val="0"/>
                </a:spcBef>
                <a:spcAft>
                  <a:spcPct val="35000"/>
                </a:spcAft>
              </a:pPr>
              <a:r>
                <a:rPr lang="en-US" sz="1400" b="0" kern="1200" baseline="0" dirty="0" smtClean="0"/>
                <a:t>the practice of identity based</a:t>
              </a:r>
              <a:r>
                <a:rPr lang="en-US" sz="1400" b="0" kern="1200" dirty="0" smtClean="0"/>
                <a:t> </a:t>
              </a:r>
              <a:r>
                <a:rPr lang="en-US" sz="1400" b="0" kern="1200" baseline="0" dirty="0" smtClean="0"/>
                <a:t>philanthropy </a:t>
              </a:r>
              <a:r>
                <a:rPr lang="en-US" sz="1400" kern="1200" baseline="0" dirty="0" smtClean="0"/>
                <a:t>by strengthening and building the capacity of community-led organizations and their leaders</a:t>
              </a:r>
              <a:endParaRPr lang="en-US" sz="1400" kern="1200" dirty="0"/>
            </a:p>
          </p:txBody>
        </p:sp>
      </p:grpSp>
      <p:sp>
        <p:nvSpPr>
          <p:cNvPr id="45" name="TextBox 44"/>
          <p:cNvSpPr txBox="1"/>
          <p:nvPr/>
        </p:nvSpPr>
        <p:spPr>
          <a:xfrm>
            <a:off x="5529200" y="1615321"/>
            <a:ext cx="301686" cy="369332"/>
          </a:xfrm>
          <a:prstGeom prst="rect">
            <a:avLst/>
          </a:prstGeom>
          <a:noFill/>
        </p:spPr>
        <p:txBody>
          <a:bodyPr wrap="none" rtlCol="0">
            <a:spAutoFit/>
          </a:bodyPr>
          <a:lstStyle/>
          <a:p>
            <a:r>
              <a:rPr lang="en-US" b="1" dirty="0">
                <a:solidFill>
                  <a:prstClr val="white"/>
                </a:solidFill>
              </a:rPr>
              <a:t>3</a:t>
            </a:r>
          </a:p>
        </p:txBody>
      </p:sp>
      <p:grpSp>
        <p:nvGrpSpPr>
          <p:cNvPr id="8" name="Group 7"/>
          <p:cNvGrpSpPr/>
          <p:nvPr/>
        </p:nvGrpSpPr>
        <p:grpSpPr>
          <a:xfrm>
            <a:off x="4578327" y="1423427"/>
            <a:ext cx="2212848" cy="2231136"/>
            <a:chOff x="4578327" y="1653891"/>
            <a:chExt cx="2212848" cy="2231136"/>
          </a:xfrm>
        </p:grpSpPr>
        <p:sp>
          <p:nvSpPr>
            <p:cNvPr id="37" name="Oval 36"/>
            <p:cNvSpPr/>
            <p:nvPr/>
          </p:nvSpPr>
          <p:spPr>
            <a:xfrm>
              <a:off x="4578327" y="1653891"/>
              <a:ext cx="2212848" cy="2231136"/>
            </a:xfrm>
            <a:prstGeom prst="ellipse">
              <a:avLst/>
            </a:prstGeom>
            <a:solidFill>
              <a:srgbClr val="A0CF6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
            <p:cNvSpPr/>
            <p:nvPr/>
          </p:nvSpPr>
          <p:spPr>
            <a:xfrm>
              <a:off x="4781677" y="2071676"/>
              <a:ext cx="1806147" cy="48224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smtClean="0"/>
                <a:t>ENGAGE </a:t>
              </a:r>
            </a:p>
            <a:p>
              <a:pPr algn="ctr"/>
              <a:endParaRPr lang="en-US" sz="800" b="1" dirty="0" smtClean="0"/>
            </a:p>
            <a:p>
              <a:pPr algn="ctr"/>
              <a:r>
                <a:rPr lang="en-US" sz="1400" dirty="0" smtClean="0"/>
                <a:t>new </a:t>
              </a:r>
              <a:r>
                <a:rPr lang="en-US" sz="1400" dirty="0"/>
                <a:t>and existing donors </a:t>
              </a:r>
            </a:p>
          </p:txBody>
        </p:sp>
      </p:grpSp>
      <p:sp>
        <p:nvSpPr>
          <p:cNvPr id="47" name="TextBox 46"/>
          <p:cNvSpPr txBox="1"/>
          <p:nvPr/>
        </p:nvSpPr>
        <p:spPr>
          <a:xfrm>
            <a:off x="7867208" y="1653891"/>
            <a:ext cx="301686" cy="369332"/>
          </a:xfrm>
          <a:prstGeom prst="rect">
            <a:avLst/>
          </a:prstGeom>
          <a:noFill/>
        </p:spPr>
        <p:txBody>
          <a:bodyPr wrap="none" rtlCol="0">
            <a:spAutoFit/>
          </a:bodyPr>
          <a:lstStyle/>
          <a:p>
            <a:r>
              <a:rPr lang="en-US" b="1" dirty="0">
                <a:solidFill>
                  <a:prstClr val="white"/>
                </a:solidFill>
              </a:rPr>
              <a:t>4</a:t>
            </a:r>
          </a:p>
        </p:txBody>
      </p:sp>
      <p:grpSp>
        <p:nvGrpSpPr>
          <p:cNvPr id="9" name="Group 8"/>
          <p:cNvGrpSpPr/>
          <p:nvPr/>
        </p:nvGrpSpPr>
        <p:grpSpPr>
          <a:xfrm>
            <a:off x="6873787" y="1408019"/>
            <a:ext cx="2212848" cy="2231136"/>
            <a:chOff x="6888488" y="1679766"/>
            <a:chExt cx="2212848" cy="2231136"/>
          </a:xfrm>
        </p:grpSpPr>
        <p:sp>
          <p:nvSpPr>
            <p:cNvPr id="40" name="Oval 39"/>
            <p:cNvSpPr/>
            <p:nvPr/>
          </p:nvSpPr>
          <p:spPr>
            <a:xfrm>
              <a:off x="6888488" y="1679766"/>
              <a:ext cx="2212848" cy="2231136"/>
            </a:xfrm>
            <a:prstGeom prst="ellipse">
              <a:avLst/>
            </a:prstGeom>
            <a:solidFill>
              <a:srgbClr val="DB09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
            <p:cNvSpPr/>
            <p:nvPr/>
          </p:nvSpPr>
          <p:spPr>
            <a:xfrm>
              <a:off x="7118612" y="2196504"/>
              <a:ext cx="1752600" cy="124235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1400" b="1" dirty="0" smtClean="0"/>
                <a:t>CONNECT</a:t>
              </a:r>
            </a:p>
            <a:p>
              <a:pPr lvl="0" algn="ctr"/>
              <a:endParaRPr lang="en-US" sz="800" dirty="0"/>
            </a:p>
            <a:p>
              <a:pPr lvl="0" algn="ctr"/>
              <a:r>
                <a:rPr lang="en-US" sz="1400" dirty="0" smtClean="0"/>
                <a:t>the </a:t>
              </a:r>
              <a:r>
                <a:rPr lang="en-US" sz="1400" dirty="0"/>
                <a:t>work and the knowledge of both organizations and leaders by catalyzing a field-wide community of practice</a:t>
              </a:r>
            </a:p>
          </p:txBody>
        </p:sp>
      </p:grpSp>
      <p:pic>
        <p:nvPicPr>
          <p:cNvPr id="49" name="Picture 2"/>
          <p:cNvPicPr>
            <a:picLocks noChangeAspect="1" noChangeArrowheads="1"/>
          </p:cNvPicPr>
          <p:nvPr/>
        </p:nvPicPr>
        <p:blipFill>
          <a:blip r:embed="rId3">
            <a:duotone>
              <a:prstClr val="black"/>
              <a:srgbClr val="8064A2">
                <a:tint val="45000"/>
                <a:satMod val="400000"/>
              </a:srgbClr>
            </a:duotone>
            <a:extLst>
              <a:ext uri="{28A0092B-C50C-407E-A947-70E740481C1C}">
                <a14:useLocalDpi xmlns:a14="http://schemas.microsoft.com/office/drawing/2010/main" val="0"/>
              </a:ext>
            </a:extLst>
          </a:blip>
          <a:srcRect/>
          <a:stretch>
            <a:fillRect/>
          </a:stretch>
        </p:blipFill>
        <p:spPr bwMode="auto">
          <a:xfrm>
            <a:off x="-152400" y="0"/>
            <a:ext cx="9296400" cy="122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228600" y="137372"/>
            <a:ext cx="8686800" cy="769441"/>
          </a:xfrm>
          <a:prstGeom prst="rect">
            <a:avLst/>
          </a:prstGeom>
          <a:noFill/>
        </p:spPr>
        <p:txBody>
          <a:bodyPr wrap="square" rtlCol="0">
            <a:spAutoFit/>
          </a:bodyPr>
          <a:lstStyle/>
          <a:p>
            <a:pPr algn="ctr"/>
            <a:r>
              <a:rPr lang="en-US" sz="4400" b="1" dirty="0" smtClean="0">
                <a:solidFill>
                  <a:prstClr val="white"/>
                </a:solidFill>
                <a:latin typeface="Palatino Linotype" pitchFamily="18" charset="0"/>
              </a:rPr>
              <a:t>The GOALS</a:t>
            </a:r>
            <a:endParaRPr lang="en-US" sz="4400" dirty="0">
              <a:solidFill>
                <a:prstClr val="black"/>
              </a:solidFill>
              <a:latin typeface="Palatino Linotype" pitchFamily="18" charset="0"/>
            </a:endParaRPr>
          </a:p>
        </p:txBody>
      </p:sp>
      <p:grpSp>
        <p:nvGrpSpPr>
          <p:cNvPr id="35" name="Group 34"/>
          <p:cNvGrpSpPr/>
          <p:nvPr/>
        </p:nvGrpSpPr>
        <p:grpSpPr>
          <a:xfrm>
            <a:off x="206339" y="5940269"/>
            <a:ext cx="8371627" cy="833232"/>
            <a:chOff x="206339" y="5860738"/>
            <a:chExt cx="8371627" cy="833232"/>
          </a:xfrm>
        </p:grpSpPr>
        <p:cxnSp>
          <p:nvCxnSpPr>
            <p:cNvPr id="36" name="Straight Connector 35"/>
            <p:cNvCxnSpPr/>
            <p:nvPr/>
          </p:nvCxnSpPr>
          <p:spPr>
            <a:xfrm>
              <a:off x="986319" y="5860738"/>
              <a:ext cx="7591647"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pic>
          <p:nvPicPr>
            <p:cNvPr id="38" name="Picture 37" descr="WKKF_LOGO_rgb.eps"/>
            <p:cNvPicPr>
              <a:picLocks noChangeAspect="1"/>
            </p:cNvPicPr>
            <p:nvPr/>
          </p:nvPicPr>
          <p:blipFill>
            <a:blip r:embed="rId4"/>
            <a:stretch>
              <a:fillRect/>
            </a:stretch>
          </p:blipFill>
          <p:spPr>
            <a:xfrm>
              <a:off x="206339" y="6019800"/>
              <a:ext cx="2005368" cy="674170"/>
            </a:xfrm>
            <a:prstGeom prst="rect">
              <a:avLst/>
            </a:prstGeom>
          </p:spPr>
        </p:pic>
      </p:grpSp>
    </p:spTree>
    <p:extLst>
      <p:ext uri="{BB962C8B-B14F-4D97-AF65-F5344CB8AC3E}">
        <p14:creationId xmlns:p14="http://schemas.microsoft.com/office/powerpoint/2010/main" val="992423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588" y="1274445"/>
            <a:ext cx="4381500" cy="2862322"/>
          </a:xfrm>
          <a:prstGeom prst="rect">
            <a:avLst/>
          </a:prstGeom>
        </p:spPr>
        <p:txBody>
          <a:bodyPr wrap="square">
            <a:spAutoFit/>
          </a:bodyPr>
          <a:lstStyle/>
          <a:p>
            <a:pPr marL="285750" indent="-285750">
              <a:buFont typeface="Wingdings" pitchFamily="2" charset="2"/>
              <a:buChar char="ü"/>
            </a:pPr>
            <a:r>
              <a:rPr lang="en-US" dirty="0" smtClean="0">
                <a:solidFill>
                  <a:prstClr val="black"/>
                </a:solidFill>
              </a:rPr>
              <a:t>Capacity Building Support</a:t>
            </a:r>
          </a:p>
          <a:p>
            <a:pPr marL="285750" indent="-285750">
              <a:buFont typeface="Wingdings" pitchFamily="2" charset="2"/>
              <a:buChar char="ü"/>
            </a:pPr>
            <a:r>
              <a:rPr lang="en-US" dirty="0" smtClean="0">
                <a:solidFill>
                  <a:prstClr val="black"/>
                </a:solidFill>
              </a:rPr>
              <a:t>Networking Conferences</a:t>
            </a:r>
          </a:p>
          <a:p>
            <a:pPr marL="285750" indent="-285750">
              <a:buFont typeface="Wingdings" pitchFamily="2" charset="2"/>
              <a:buChar char="ü"/>
            </a:pPr>
            <a:r>
              <a:rPr lang="en-US" dirty="0" smtClean="0">
                <a:solidFill>
                  <a:prstClr val="black"/>
                </a:solidFill>
              </a:rPr>
              <a:t>Research, Reports </a:t>
            </a:r>
            <a:r>
              <a:rPr lang="en-US" dirty="0">
                <a:solidFill>
                  <a:prstClr val="black"/>
                </a:solidFill>
              </a:rPr>
              <a:t>and </a:t>
            </a:r>
            <a:r>
              <a:rPr lang="en-US" dirty="0" smtClean="0">
                <a:solidFill>
                  <a:prstClr val="black"/>
                </a:solidFill>
              </a:rPr>
              <a:t>Briefings</a:t>
            </a:r>
          </a:p>
          <a:p>
            <a:pPr marL="285750" indent="-285750">
              <a:buFont typeface="Wingdings" pitchFamily="2" charset="2"/>
              <a:buChar char="ü"/>
            </a:pPr>
            <a:r>
              <a:rPr lang="en-US" dirty="0" smtClean="0">
                <a:solidFill>
                  <a:prstClr val="black"/>
                </a:solidFill>
              </a:rPr>
              <a:t>National </a:t>
            </a:r>
            <a:r>
              <a:rPr lang="en-US" dirty="0">
                <a:solidFill>
                  <a:prstClr val="black"/>
                </a:solidFill>
              </a:rPr>
              <a:t>Leaders </a:t>
            </a:r>
            <a:r>
              <a:rPr lang="en-US" dirty="0" smtClean="0">
                <a:solidFill>
                  <a:prstClr val="black"/>
                </a:solidFill>
              </a:rPr>
              <a:t>Award</a:t>
            </a:r>
          </a:p>
          <a:p>
            <a:pPr marL="285750" indent="-285750">
              <a:buFont typeface="Wingdings" pitchFamily="2" charset="2"/>
              <a:buChar char="ü"/>
            </a:pPr>
            <a:r>
              <a:rPr lang="en-US" dirty="0" smtClean="0">
                <a:solidFill>
                  <a:prstClr val="black"/>
                </a:solidFill>
              </a:rPr>
              <a:t>Regional Collaboration Mini-Grants</a:t>
            </a:r>
          </a:p>
          <a:p>
            <a:pPr marL="285750" indent="-285750">
              <a:buFont typeface="Wingdings" pitchFamily="2" charset="2"/>
              <a:buChar char="ü"/>
            </a:pPr>
            <a:r>
              <a:rPr lang="en-US" dirty="0" smtClean="0">
                <a:solidFill>
                  <a:prstClr val="black"/>
                </a:solidFill>
              </a:rPr>
              <a:t>Matching Gift and Donor Challenge Support</a:t>
            </a:r>
          </a:p>
          <a:p>
            <a:pPr marL="285750" indent="-285750">
              <a:buFont typeface="Wingdings" pitchFamily="2" charset="2"/>
              <a:buChar char="ü"/>
            </a:pPr>
            <a:endParaRPr lang="en-US" dirty="0" smtClean="0">
              <a:solidFill>
                <a:prstClr val="black"/>
              </a:solidFill>
            </a:endParaRPr>
          </a:p>
          <a:p>
            <a:pPr marL="285750" indent="-285750">
              <a:buFont typeface="Wingdings" pitchFamily="2" charset="2"/>
              <a:buChar char="ü"/>
            </a:pPr>
            <a:endParaRPr lang="en-US" dirty="0">
              <a:solidFill>
                <a:prstClr val="black"/>
              </a:solidFill>
            </a:endParaRPr>
          </a:p>
          <a:p>
            <a:pPr marL="285750" indent="-285750">
              <a:buFont typeface="Wingdings" pitchFamily="2" charset="2"/>
              <a:buChar char="ü"/>
            </a:pPr>
            <a:endParaRPr lang="en-US" dirty="0">
              <a:solidFill>
                <a:prstClr val="black"/>
              </a:solidFill>
            </a:endParaRPr>
          </a:p>
        </p:txBody>
      </p:sp>
      <p:cxnSp>
        <p:nvCxnSpPr>
          <p:cNvPr id="9" name="Straight Connector 8"/>
          <p:cNvCxnSpPr/>
          <p:nvPr/>
        </p:nvCxnSpPr>
        <p:spPr>
          <a:xfrm>
            <a:off x="0" y="1143000"/>
            <a:ext cx="9144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749" y="3886200"/>
            <a:ext cx="4419600" cy="297179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969" y="1295400"/>
            <a:ext cx="4419599" cy="2590800"/>
          </a:xfrm>
          <a:prstGeom prst="rect">
            <a:avLst/>
          </a:prstGeom>
        </p:spPr>
      </p:pic>
      <p:cxnSp>
        <p:nvCxnSpPr>
          <p:cNvPr id="6" name="Straight Connector 5"/>
          <p:cNvCxnSpPr/>
          <p:nvPr/>
        </p:nvCxnSpPr>
        <p:spPr>
          <a:xfrm>
            <a:off x="52341" y="3878098"/>
            <a:ext cx="9007227" cy="81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D58E412-49C5-42B2-AF65-BF4C9B470B34}" type="slidenum">
              <a:rPr lang="en-US" smtClean="0">
                <a:solidFill>
                  <a:prstClr val="black">
                    <a:tint val="75000"/>
                  </a:prstClr>
                </a:solidFill>
              </a:rPr>
              <a:pPr/>
              <a:t>4</a:t>
            </a:fld>
            <a:endParaRPr lang="en-US" dirty="0">
              <a:solidFill>
                <a:prstClr val="black">
                  <a:tint val="75000"/>
                </a:prstClr>
              </a:solidFill>
            </a:endParaRPr>
          </a:p>
        </p:txBody>
      </p:sp>
      <p:pic>
        <p:nvPicPr>
          <p:cNvPr id="12" name="Picture 2"/>
          <p:cNvPicPr>
            <a:picLocks noChangeAspect="1" noChangeArrowheads="1"/>
          </p:cNvPicPr>
          <p:nvPr/>
        </p:nvPicPr>
        <p:blipFill>
          <a:blip r:embed="rId5">
            <a:duotone>
              <a:prstClr val="black"/>
              <a:srgbClr val="8064A2">
                <a:tint val="45000"/>
                <a:satMod val="400000"/>
              </a:srgbClr>
            </a:duotone>
            <a:extLst>
              <a:ext uri="{28A0092B-C50C-407E-A947-70E740481C1C}">
                <a14:useLocalDpi xmlns:a14="http://schemas.microsoft.com/office/drawing/2010/main" val="0"/>
              </a:ext>
            </a:extLst>
          </a:blip>
          <a:srcRect/>
          <a:stretch>
            <a:fillRect/>
          </a:stretch>
        </p:blipFill>
        <p:spPr bwMode="auto">
          <a:xfrm>
            <a:off x="-92246" y="0"/>
            <a:ext cx="9296400" cy="122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0" y="3352801"/>
            <a:ext cx="4639969" cy="35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28600" y="137372"/>
            <a:ext cx="8686800" cy="769441"/>
          </a:xfrm>
          <a:prstGeom prst="rect">
            <a:avLst/>
          </a:prstGeom>
          <a:noFill/>
        </p:spPr>
        <p:txBody>
          <a:bodyPr wrap="square" rtlCol="0">
            <a:spAutoFit/>
          </a:bodyPr>
          <a:lstStyle/>
          <a:p>
            <a:pPr algn="ctr"/>
            <a:r>
              <a:rPr lang="en-US" sz="4400" b="1" dirty="0" smtClean="0">
                <a:solidFill>
                  <a:prstClr val="white"/>
                </a:solidFill>
                <a:latin typeface="Palatino Linotype" pitchFamily="18" charset="0"/>
              </a:rPr>
              <a:t>The ACTION</a:t>
            </a:r>
            <a:endParaRPr lang="en-US" sz="4400" dirty="0">
              <a:solidFill>
                <a:prstClr val="black"/>
              </a:solidFill>
              <a:latin typeface="Palatino Linotype" pitchFamily="18" charset="0"/>
            </a:endParaRPr>
          </a:p>
        </p:txBody>
      </p:sp>
    </p:spTree>
    <p:extLst>
      <p:ext uri="{BB962C8B-B14F-4D97-AF65-F5344CB8AC3E}">
        <p14:creationId xmlns:p14="http://schemas.microsoft.com/office/powerpoint/2010/main" val="854930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02865" y="2586307"/>
            <a:ext cx="2057400" cy="609600"/>
          </a:xfrm>
          <a:prstGeom prst="rect">
            <a:avLst/>
          </a:prstGeom>
          <a:solidFill>
            <a:srgbClr val="4BACC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fld id="{8D58E412-49C5-42B2-AF65-BF4C9B470B34}" type="slidenum">
              <a:rPr lang="en-US" smtClean="0">
                <a:solidFill>
                  <a:prstClr val="black">
                    <a:tint val="75000"/>
                  </a:prstClr>
                </a:solidFill>
              </a:rPr>
              <a:pPr/>
              <a:t>5</a:t>
            </a:fld>
            <a:endParaRPr lang="en-US" dirty="0">
              <a:solidFill>
                <a:prstClr val="black">
                  <a:tint val="75000"/>
                </a:prstClr>
              </a:solidFill>
            </a:endParaRPr>
          </a:p>
        </p:txBody>
      </p:sp>
      <p:sp>
        <p:nvSpPr>
          <p:cNvPr id="4" name="Oval 3"/>
          <p:cNvSpPr/>
          <p:nvPr/>
        </p:nvSpPr>
        <p:spPr>
          <a:xfrm>
            <a:off x="1143000" y="1981201"/>
            <a:ext cx="2247900" cy="2133600"/>
          </a:xfrm>
          <a:prstGeom prst="ellipse">
            <a:avLst/>
          </a:prstGeom>
          <a:solidFill>
            <a:srgbClr val="EEECE1"/>
          </a:solidFill>
          <a:ln w="9525" cap="flat" cmpd="sng" algn="ctr">
            <a:solidFill>
              <a:srgbClr val="EEECE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prstClr val="black">
                    <a:lumMod val="65000"/>
                    <a:lumOff val="35000"/>
                  </a:prstClr>
                </a:solidFill>
                <a:effectLst/>
                <a:uLnTx/>
                <a:uFillTx/>
                <a:latin typeface="Calibri"/>
                <a:ea typeface="+mn-ea"/>
                <a:cs typeface="+mn-cs"/>
              </a:rPr>
              <a:t>205</a:t>
            </a:r>
          </a:p>
        </p:txBody>
      </p:sp>
      <p:sp>
        <p:nvSpPr>
          <p:cNvPr id="5" name="Oval 4"/>
          <p:cNvSpPr/>
          <p:nvPr/>
        </p:nvSpPr>
        <p:spPr>
          <a:xfrm>
            <a:off x="2564218" y="3195907"/>
            <a:ext cx="1653363" cy="1498437"/>
          </a:xfrm>
          <a:prstGeom prst="ellipse">
            <a:avLst/>
          </a:prstGeom>
          <a:solidFill>
            <a:srgbClr val="4BACC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white"/>
                </a:solidFill>
                <a:effectLst/>
                <a:uLnTx/>
                <a:uFillTx/>
                <a:latin typeface="Calibri"/>
                <a:ea typeface="+mn-ea"/>
                <a:cs typeface="+mn-cs"/>
              </a:rPr>
              <a:t>150</a:t>
            </a:r>
          </a:p>
        </p:txBody>
      </p:sp>
      <p:cxnSp>
        <p:nvCxnSpPr>
          <p:cNvPr id="6" name="Straight Connector 5"/>
          <p:cNvCxnSpPr/>
          <p:nvPr/>
        </p:nvCxnSpPr>
        <p:spPr>
          <a:xfrm flipV="1">
            <a:off x="3390900" y="2551815"/>
            <a:ext cx="495300" cy="239232"/>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cxnSp>
        <p:nvCxnSpPr>
          <p:cNvPr id="7" name="Straight Connector 6"/>
          <p:cNvCxnSpPr/>
          <p:nvPr/>
        </p:nvCxnSpPr>
        <p:spPr>
          <a:xfrm>
            <a:off x="3886200" y="2551814"/>
            <a:ext cx="1222744" cy="115186"/>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sp>
        <p:nvSpPr>
          <p:cNvPr id="8" name="Rectangle 7"/>
          <p:cNvSpPr/>
          <p:nvPr/>
        </p:nvSpPr>
        <p:spPr>
          <a:xfrm>
            <a:off x="5123121" y="2486247"/>
            <a:ext cx="2057400" cy="609600"/>
          </a:xfrm>
          <a:prstGeom prst="rect">
            <a:avLst/>
          </a:prstGeom>
          <a:solidFill>
            <a:srgbClr val="EEECE1"/>
          </a:solidFill>
          <a:ln w="9525" cap="flat" cmpd="sng" algn="ctr">
            <a:solidFill>
              <a:srgbClr val="EEECE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65000"/>
                    <a:lumOff val="35000"/>
                  </a:prstClr>
                </a:solidFill>
                <a:effectLst/>
                <a:uLnTx/>
                <a:uFillTx/>
                <a:latin typeface="Calibri"/>
                <a:ea typeface="+mn-ea"/>
                <a:cs typeface="+mn-cs"/>
              </a:rPr>
              <a:t>Working Collaborations</a:t>
            </a:r>
          </a:p>
        </p:txBody>
      </p:sp>
      <p:sp>
        <p:nvSpPr>
          <p:cNvPr id="10" name="TextBox 9"/>
          <p:cNvSpPr txBox="1"/>
          <p:nvPr/>
        </p:nvSpPr>
        <p:spPr>
          <a:xfrm>
            <a:off x="5247168" y="3433431"/>
            <a:ext cx="358140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205 working collaborations across the network, sharing their strategies and knowledge</a:t>
            </a:r>
          </a:p>
        </p:txBody>
      </p:sp>
      <p:sp>
        <p:nvSpPr>
          <p:cNvPr id="11" name="Rectangle 10"/>
          <p:cNvSpPr/>
          <p:nvPr/>
        </p:nvSpPr>
        <p:spPr>
          <a:xfrm>
            <a:off x="5202865" y="4624409"/>
            <a:ext cx="2057400" cy="609600"/>
          </a:xfrm>
          <a:prstGeom prst="rect">
            <a:avLst/>
          </a:prstGeom>
          <a:solidFill>
            <a:srgbClr val="4BACC6">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Rectangle 11"/>
          <p:cNvSpPr/>
          <p:nvPr/>
        </p:nvSpPr>
        <p:spPr>
          <a:xfrm>
            <a:off x="5108944" y="4541874"/>
            <a:ext cx="2057400" cy="609600"/>
          </a:xfrm>
          <a:prstGeom prst="rect">
            <a:avLst/>
          </a:prstGeom>
          <a:solidFill>
            <a:srgbClr val="EEECE1"/>
          </a:solidFill>
          <a:ln w="9525" cap="flat" cmpd="sng" algn="ctr">
            <a:solidFill>
              <a:srgbClr val="EEECE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lumMod val="65000"/>
                    <a:lumOff val="35000"/>
                  </a:prstClr>
                </a:solidFill>
                <a:effectLst/>
                <a:uLnTx/>
                <a:uFillTx/>
                <a:latin typeface="Calibri"/>
                <a:ea typeface="+mn-ea"/>
                <a:cs typeface="+mn-cs"/>
              </a:rPr>
              <a:t>Community Engagement</a:t>
            </a:r>
          </a:p>
        </p:txBody>
      </p:sp>
      <p:cxnSp>
        <p:nvCxnSpPr>
          <p:cNvPr id="13" name="Straight Connector 12"/>
          <p:cNvCxnSpPr/>
          <p:nvPr/>
        </p:nvCxnSpPr>
        <p:spPr>
          <a:xfrm flipH="1" flipV="1">
            <a:off x="3638550" y="4694344"/>
            <a:ext cx="233474" cy="171823"/>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cxnSp>
        <p:nvCxnSpPr>
          <p:cNvPr id="14" name="Straight Connector 13"/>
          <p:cNvCxnSpPr/>
          <p:nvPr/>
        </p:nvCxnSpPr>
        <p:spPr>
          <a:xfrm>
            <a:off x="3872023" y="4866167"/>
            <a:ext cx="1222744" cy="0"/>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sp>
        <p:nvSpPr>
          <p:cNvPr id="15" name="TextBox 14"/>
          <p:cNvSpPr txBox="1"/>
          <p:nvPr/>
        </p:nvSpPr>
        <p:spPr>
          <a:xfrm>
            <a:off x="5263116" y="5334000"/>
            <a:ext cx="35814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150 outreach events attended by 2,500 + donors of color</a:t>
            </a:r>
          </a:p>
        </p:txBody>
      </p:sp>
      <p:sp>
        <p:nvSpPr>
          <p:cNvPr id="16" name="TextBox 15"/>
          <p:cNvSpPr txBox="1"/>
          <p:nvPr/>
        </p:nvSpPr>
        <p:spPr>
          <a:xfrm>
            <a:off x="0" y="1447800"/>
            <a:ext cx="91440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DB0962"/>
                </a:solidFill>
                <a:effectLst/>
                <a:uLnTx/>
                <a:uFillTx/>
              </a:rPr>
              <a:t>What Happened</a:t>
            </a:r>
            <a:endParaRPr kumimoji="0" lang="en-US" sz="3600" b="1" i="0" u="none" strike="noStrike" kern="0" cap="none" spc="0" normalizeH="0" baseline="0" noProof="0" dirty="0">
              <a:ln>
                <a:noFill/>
              </a:ln>
              <a:solidFill>
                <a:srgbClr val="DB0962"/>
              </a:solidFill>
              <a:effectLst/>
              <a:uLnTx/>
              <a:uFillTx/>
            </a:endParaRPr>
          </a:p>
        </p:txBody>
      </p:sp>
      <p:pic>
        <p:nvPicPr>
          <p:cNvPr id="17" name="Picture 2"/>
          <p:cNvPicPr>
            <a:picLocks noChangeAspect="1" noChangeArrowheads="1"/>
          </p:cNvPicPr>
          <p:nvPr/>
        </p:nvPicPr>
        <p:blipFill>
          <a:blip r:embed="rId2">
            <a:duotone>
              <a:prstClr val="black"/>
              <a:srgbClr val="8064A2">
                <a:tint val="45000"/>
                <a:satMod val="400000"/>
              </a:srgbClr>
            </a:duotone>
            <a:extLst>
              <a:ext uri="{28A0092B-C50C-407E-A947-70E740481C1C}">
                <a14:useLocalDpi xmlns:a14="http://schemas.microsoft.com/office/drawing/2010/main" val="0"/>
              </a:ext>
            </a:extLst>
          </a:blip>
          <a:srcRect/>
          <a:stretch>
            <a:fillRect/>
          </a:stretch>
        </p:blipFill>
        <p:spPr bwMode="auto">
          <a:xfrm>
            <a:off x="-152400" y="0"/>
            <a:ext cx="9296400" cy="122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28600" y="137372"/>
            <a:ext cx="8686800" cy="769441"/>
          </a:xfrm>
          <a:prstGeom prst="rect">
            <a:avLst/>
          </a:prstGeom>
          <a:noFill/>
        </p:spPr>
        <p:txBody>
          <a:bodyPr wrap="square" rtlCol="0">
            <a:spAutoFit/>
          </a:bodyPr>
          <a:lstStyle/>
          <a:p>
            <a:pPr algn="ctr"/>
            <a:r>
              <a:rPr lang="en-US" sz="4400" b="1" dirty="0" smtClean="0">
                <a:solidFill>
                  <a:prstClr val="white"/>
                </a:solidFill>
                <a:latin typeface="Palatino Linotype" pitchFamily="18" charset="0"/>
              </a:rPr>
              <a:t>The RESULTS</a:t>
            </a:r>
            <a:endParaRPr lang="en-US" sz="4400" dirty="0">
              <a:solidFill>
                <a:prstClr val="black"/>
              </a:solidFill>
              <a:latin typeface="Palatino Linotype" pitchFamily="18" charset="0"/>
            </a:endParaRPr>
          </a:p>
        </p:txBody>
      </p:sp>
      <p:grpSp>
        <p:nvGrpSpPr>
          <p:cNvPr id="19" name="Group 18"/>
          <p:cNvGrpSpPr/>
          <p:nvPr/>
        </p:nvGrpSpPr>
        <p:grpSpPr>
          <a:xfrm>
            <a:off x="206339" y="5940269"/>
            <a:ext cx="8371627" cy="833232"/>
            <a:chOff x="206339" y="5860738"/>
            <a:chExt cx="8371627" cy="833232"/>
          </a:xfrm>
        </p:grpSpPr>
        <p:cxnSp>
          <p:nvCxnSpPr>
            <p:cNvPr id="20" name="Straight Connector 19"/>
            <p:cNvCxnSpPr/>
            <p:nvPr/>
          </p:nvCxnSpPr>
          <p:spPr>
            <a:xfrm>
              <a:off x="986319" y="5860738"/>
              <a:ext cx="7591647"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pic>
          <p:nvPicPr>
            <p:cNvPr id="21" name="Picture 20" descr="WKKF_LOGO_rgb.eps"/>
            <p:cNvPicPr>
              <a:picLocks noChangeAspect="1"/>
            </p:cNvPicPr>
            <p:nvPr/>
          </p:nvPicPr>
          <p:blipFill>
            <a:blip r:embed="rId3"/>
            <a:stretch>
              <a:fillRect/>
            </a:stretch>
          </p:blipFill>
          <p:spPr>
            <a:xfrm>
              <a:off x="206339" y="6019800"/>
              <a:ext cx="2005368" cy="674170"/>
            </a:xfrm>
            <a:prstGeom prst="rect">
              <a:avLst/>
            </a:prstGeom>
          </p:spPr>
        </p:pic>
      </p:grpSp>
    </p:spTree>
    <p:extLst>
      <p:ext uri="{BB962C8B-B14F-4D97-AF65-F5344CB8AC3E}">
        <p14:creationId xmlns:p14="http://schemas.microsoft.com/office/powerpoint/2010/main" val="2858567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09"/>
            <a:ext cx="9137374" cy="1189383"/>
          </a:xfrm>
        </p:spPr>
        <p:txBody>
          <a:bodyPr>
            <a:noAutofit/>
          </a:bodyPr>
          <a:lstStyle/>
          <a:p>
            <a:endParaRPr lang="en-US" sz="2800" b="1" dirty="0">
              <a:solidFill>
                <a:schemeClr val="bg1"/>
              </a:solidFill>
              <a:latin typeface="Palatino Linotype" pitchFamily="18" charset="0"/>
              <a:ea typeface="Verdana" pitchFamily="34" charset="0"/>
              <a:cs typeface="Verdana" pitchFamily="34" charset="0"/>
            </a:endParaRPr>
          </a:p>
        </p:txBody>
      </p:sp>
      <p:sp>
        <p:nvSpPr>
          <p:cNvPr id="6" name="Oval 5"/>
          <p:cNvSpPr/>
          <p:nvPr/>
        </p:nvSpPr>
        <p:spPr>
          <a:xfrm>
            <a:off x="1981199" y="1506638"/>
            <a:ext cx="759337" cy="643614"/>
          </a:xfrm>
          <a:prstGeom prst="ellipse">
            <a:avLst/>
          </a:prstGeom>
          <a:solidFill>
            <a:srgbClr val="4BACC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a:t>
            </a:r>
          </a:p>
        </p:txBody>
      </p:sp>
      <p:sp>
        <p:nvSpPr>
          <p:cNvPr id="7" name="TextBox 6"/>
          <p:cNvSpPr txBox="1"/>
          <p:nvPr/>
        </p:nvSpPr>
        <p:spPr>
          <a:xfrm>
            <a:off x="2740537" y="1506638"/>
            <a:ext cx="4269310"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4BACC6">
                    <a:lumMod val="75000"/>
                  </a:srgbClr>
                </a:solidFill>
                <a:effectLst/>
                <a:uLnTx/>
                <a:uFillTx/>
              </a:rPr>
              <a:t>Philanthropic Resources</a:t>
            </a:r>
          </a:p>
        </p:txBody>
      </p:sp>
      <p:sp>
        <p:nvSpPr>
          <p:cNvPr id="8" name="Oval 7"/>
          <p:cNvSpPr/>
          <p:nvPr/>
        </p:nvSpPr>
        <p:spPr>
          <a:xfrm>
            <a:off x="1290966" y="2362200"/>
            <a:ext cx="1878419" cy="1828800"/>
          </a:xfrm>
          <a:prstGeom prst="ellipse">
            <a:avLst/>
          </a:prstGeom>
          <a:solidFill>
            <a:srgbClr val="EEECE1"/>
          </a:solidFill>
          <a:ln w="9525" cap="flat" cmpd="sng" algn="ctr">
            <a:solidFill>
              <a:srgbClr val="EEECE1"/>
            </a:solidFill>
            <a:prstDash val="solid"/>
          </a:ln>
          <a:effectLst>
            <a:outerShdw blurRad="40000" dist="23000" dir="5400000" rotWithShape="0">
              <a:srgbClr val="000000">
                <a:alpha val="35000"/>
              </a:srgbClr>
            </a:outerShdw>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lumMod val="65000"/>
                    <a:lumOff val="35000"/>
                  </a:prstClr>
                </a:solidFill>
                <a:effectLst/>
                <a:uLnTx/>
                <a:uFillTx/>
                <a:latin typeface="Calibri"/>
                <a:ea typeface="+mn-ea"/>
                <a:cs typeface="+mn-cs"/>
              </a:rPr>
              <a:t>$8.8 M</a:t>
            </a:r>
          </a:p>
        </p:txBody>
      </p:sp>
      <p:sp>
        <p:nvSpPr>
          <p:cNvPr id="9" name="Oval 8"/>
          <p:cNvSpPr/>
          <p:nvPr/>
        </p:nvSpPr>
        <p:spPr>
          <a:xfrm>
            <a:off x="3622157" y="2406502"/>
            <a:ext cx="1878419" cy="1828800"/>
          </a:xfrm>
          <a:prstGeom prst="ellipse">
            <a:avLst/>
          </a:prstGeom>
          <a:solidFill>
            <a:srgbClr val="EEECE1"/>
          </a:solidFill>
          <a:ln w="9525" cap="flat" cmpd="sng" algn="ctr">
            <a:solidFill>
              <a:srgbClr val="EEECE1"/>
            </a:solidFill>
            <a:prstDash val="solid"/>
          </a:ln>
          <a:effectLst>
            <a:outerShdw blurRad="40000" dist="23000" dir="5400000" rotWithShape="0">
              <a:srgbClr val="000000">
                <a:alpha val="35000"/>
              </a:srgbClr>
            </a:outerShdw>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lumMod val="65000"/>
                    <a:lumOff val="35000"/>
                  </a:prstClr>
                </a:solidFill>
                <a:effectLst/>
                <a:uLnTx/>
                <a:uFillTx/>
                <a:latin typeface="Calibri"/>
                <a:ea typeface="+mn-ea"/>
                <a:cs typeface="+mn-cs"/>
              </a:rPr>
              <a:t>$5.7 M</a:t>
            </a:r>
          </a:p>
        </p:txBody>
      </p:sp>
      <p:sp>
        <p:nvSpPr>
          <p:cNvPr id="10" name="Oval 9"/>
          <p:cNvSpPr/>
          <p:nvPr/>
        </p:nvSpPr>
        <p:spPr>
          <a:xfrm>
            <a:off x="5888664" y="2406502"/>
            <a:ext cx="1878419" cy="1828800"/>
          </a:xfrm>
          <a:prstGeom prst="ellipse">
            <a:avLst/>
          </a:prstGeom>
          <a:solidFill>
            <a:srgbClr val="EEECE1"/>
          </a:solidFill>
          <a:ln w="9525" cap="flat" cmpd="sng" algn="ctr">
            <a:solidFill>
              <a:srgbClr val="EEECE1"/>
            </a:solidFill>
            <a:prstDash val="solid"/>
          </a:ln>
          <a:effectLst>
            <a:outerShdw blurRad="40000" dist="23000" dir="5400000" rotWithShape="0">
              <a:srgbClr val="000000">
                <a:alpha val="35000"/>
              </a:srgbClr>
            </a:outerShdw>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lumMod val="65000"/>
                    <a:lumOff val="35000"/>
                  </a:prstClr>
                </a:solidFill>
                <a:effectLst/>
                <a:uLnTx/>
                <a:uFillTx/>
                <a:latin typeface="Calibri"/>
                <a:ea typeface="+mn-ea"/>
                <a:cs typeface="+mn-cs"/>
              </a:rPr>
              <a:t>$3 M</a:t>
            </a:r>
          </a:p>
        </p:txBody>
      </p:sp>
      <p:sp>
        <p:nvSpPr>
          <p:cNvPr id="11" name="TextBox 10"/>
          <p:cNvSpPr txBox="1"/>
          <p:nvPr/>
        </p:nvSpPr>
        <p:spPr>
          <a:xfrm>
            <a:off x="1330834" y="4373028"/>
            <a:ext cx="199360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$8.8 million raised across </a:t>
            </a:r>
            <a:r>
              <a:rPr kumimoji="0" lang="en-US" sz="1600" b="0" i="0" u="none" strike="noStrike" kern="0" cap="none" spc="0" normalizeH="0" baseline="0" noProof="0" dirty="0" smtClean="0">
                <a:ln>
                  <a:noFill/>
                </a:ln>
                <a:solidFill>
                  <a:prstClr val="black"/>
                </a:solidFill>
                <a:effectLst/>
                <a:uLnTx/>
                <a:uFillTx/>
              </a:rPr>
              <a:t>the network</a:t>
            </a:r>
            <a:endParaRPr kumimoji="0" lang="en-US" sz="1600" b="0" i="0" u="none" strike="noStrike" kern="0" cap="none" spc="0" normalizeH="0" baseline="0" noProof="0" dirty="0">
              <a:ln>
                <a:noFill/>
              </a:ln>
              <a:solidFill>
                <a:prstClr val="black"/>
              </a:solidFill>
              <a:effectLst/>
              <a:uLnTx/>
              <a:uFillTx/>
            </a:endParaRPr>
          </a:p>
        </p:txBody>
      </p:sp>
      <p:sp>
        <p:nvSpPr>
          <p:cNvPr id="12" name="TextBox 11"/>
          <p:cNvSpPr txBox="1"/>
          <p:nvPr/>
        </p:nvSpPr>
        <p:spPr>
          <a:xfrm>
            <a:off x="3620385" y="4393107"/>
            <a:ext cx="2303722"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$5.7 million raised through two unique challenge grant programs from over 3,500 unique donors</a:t>
            </a:r>
          </a:p>
        </p:txBody>
      </p:sp>
      <p:sp>
        <p:nvSpPr>
          <p:cNvPr id="13" name="TextBox 12"/>
          <p:cNvSpPr txBox="1"/>
          <p:nvPr/>
        </p:nvSpPr>
        <p:spPr>
          <a:xfrm>
            <a:off x="5991446" y="4379537"/>
            <a:ext cx="2542953"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Over $3 million </a:t>
            </a:r>
            <a:r>
              <a:rPr kumimoji="0" lang="en-US" sz="1600" b="0" i="0" u="none" strike="noStrike" kern="0" cap="none" spc="0" normalizeH="0" baseline="0" noProof="0" dirty="0" smtClean="0">
                <a:ln>
                  <a:noFill/>
                </a:ln>
                <a:solidFill>
                  <a:prstClr val="black"/>
                </a:solidFill>
                <a:effectLst/>
                <a:uLnTx/>
                <a:uFillTx/>
              </a:rPr>
              <a:t>re-granted </a:t>
            </a:r>
            <a:r>
              <a:rPr kumimoji="0" lang="en-US" sz="1600" b="0" i="0" u="none" strike="noStrike" kern="0" cap="none" spc="0" normalizeH="0" baseline="0" noProof="0" dirty="0">
                <a:ln>
                  <a:noFill/>
                </a:ln>
                <a:solidFill>
                  <a:prstClr val="black"/>
                </a:solidFill>
                <a:effectLst/>
                <a:uLnTx/>
                <a:uFillTx/>
              </a:rPr>
              <a:t>in programs across communities of color</a:t>
            </a:r>
          </a:p>
        </p:txBody>
      </p:sp>
      <p:pic>
        <p:nvPicPr>
          <p:cNvPr id="16" name="Picture 2"/>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6200" y="0"/>
            <a:ext cx="9220200" cy="122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28600" y="137372"/>
            <a:ext cx="8686800" cy="769441"/>
          </a:xfrm>
          <a:prstGeom prst="rect">
            <a:avLst/>
          </a:prstGeom>
          <a:noFill/>
        </p:spPr>
        <p:txBody>
          <a:bodyPr wrap="square" rtlCol="0">
            <a:spAutoFit/>
          </a:bodyPr>
          <a:lstStyle/>
          <a:p>
            <a:pPr algn="ctr"/>
            <a:r>
              <a:rPr lang="en-US" sz="4400" b="1" dirty="0" smtClean="0">
                <a:solidFill>
                  <a:prstClr val="white"/>
                </a:solidFill>
                <a:latin typeface="Palatino Linotype" pitchFamily="18" charset="0"/>
              </a:rPr>
              <a:t>The IMPACT</a:t>
            </a:r>
            <a:endParaRPr lang="en-US" sz="4400" dirty="0">
              <a:solidFill>
                <a:prstClr val="black"/>
              </a:solidFill>
              <a:latin typeface="Palatino Linotype" pitchFamily="18" charset="0"/>
            </a:endParaRPr>
          </a:p>
        </p:txBody>
      </p:sp>
      <p:grpSp>
        <p:nvGrpSpPr>
          <p:cNvPr id="18" name="Group 17"/>
          <p:cNvGrpSpPr/>
          <p:nvPr/>
        </p:nvGrpSpPr>
        <p:grpSpPr>
          <a:xfrm>
            <a:off x="206339" y="5860738"/>
            <a:ext cx="8371627" cy="833232"/>
            <a:chOff x="206339" y="5860738"/>
            <a:chExt cx="8371627" cy="833232"/>
          </a:xfrm>
        </p:grpSpPr>
        <p:cxnSp>
          <p:nvCxnSpPr>
            <p:cNvPr id="19" name="Straight Connector 18"/>
            <p:cNvCxnSpPr/>
            <p:nvPr/>
          </p:nvCxnSpPr>
          <p:spPr>
            <a:xfrm>
              <a:off x="986319" y="5860738"/>
              <a:ext cx="7591647"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pic>
          <p:nvPicPr>
            <p:cNvPr id="20" name="Picture 19" descr="WKKF_LOGO_rgb.eps"/>
            <p:cNvPicPr>
              <a:picLocks noChangeAspect="1"/>
            </p:cNvPicPr>
            <p:nvPr/>
          </p:nvPicPr>
          <p:blipFill>
            <a:blip r:embed="rId4"/>
            <a:stretch>
              <a:fillRect/>
            </a:stretch>
          </p:blipFill>
          <p:spPr>
            <a:xfrm>
              <a:off x="206339" y="6019800"/>
              <a:ext cx="2005368" cy="674170"/>
            </a:xfrm>
            <a:prstGeom prst="rect">
              <a:avLst/>
            </a:prstGeom>
          </p:spPr>
        </p:pic>
      </p:grpSp>
    </p:spTree>
    <p:extLst>
      <p:ext uri="{BB962C8B-B14F-4D97-AF65-F5344CB8AC3E}">
        <p14:creationId xmlns:p14="http://schemas.microsoft.com/office/powerpoint/2010/main" val="145659330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505200"/>
          </a:xfrm>
        </p:spPr>
        <p:txBody>
          <a:bodyPr/>
          <a:lstStyle/>
          <a:p>
            <a:r>
              <a:rPr lang="en-US" dirty="0" smtClean="0"/>
              <a:t>National Funders Collaborative focused on strengthening giving models, frameworks and innovations in communities of color</a:t>
            </a:r>
          </a:p>
          <a:p>
            <a:r>
              <a:rPr lang="en-US" dirty="0" smtClean="0"/>
              <a:t>Interviews with funders during spring and summer</a:t>
            </a:r>
          </a:p>
          <a:p>
            <a:r>
              <a:rPr lang="en-US" dirty="0" smtClean="0"/>
              <a:t>Fall funders meeting/briefing </a:t>
            </a:r>
            <a:endParaRPr lang="en-US" dirty="0"/>
          </a:p>
        </p:txBody>
      </p:sp>
      <p:pic>
        <p:nvPicPr>
          <p:cNvPr id="5" name="Picture 2"/>
          <p:cNvPicPr>
            <a:picLocks noChangeAspect="1" noChangeArrowheads="1"/>
          </p:cNvPicPr>
          <p:nvPr/>
        </p:nvPicPr>
        <p:blipFill>
          <a:blip r:embed="rId2">
            <a:duotone>
              <a:prstClr val="black"/>
              <a:srgbClr val="8064A2">
                <a:tint val="45000"/>
                <a:satMod val="400000"/>
              </a:srgbClr>
            </a:duotone>
            <a:extLst>
              <a:ext uri="{28A0092B-C50C-407E-A947-70E740481C1C}">
                <a14:useLocalDpi xmlns:a14="http://schemas.microsoft.com/office/drawing/2010/main" val="0"/>
              </a:ext>
            </a:extLst>
          </a:blip>
          <a:srcRect/>
          <a:stretch>
            <a:fillRect/>
          </a:stretch>
        </p:blipFill>
        <p:spPr bwMode="auto">
          <a:xfrm>
            <a:off x="-152400" y="0"/>
            <a:ext cx="9296400" cy="122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137372"/>
            <a:ext cx="8686800" cy="769441"/>
          </a:xfrm>
          <a:prstGeom prst="rect">
            <a:avLst/>
          </a:prstGeom>
          <a:noFill/>
        </p:spPr>
        <p:txBody>
          <a:bodyPr wrap="square" rtlCol="0">
            <a:spAutoFit/>
          </a:bodyPr>
          <a:lstStyle/>
          <a:p>
            <a:pPr algn="ctr"/>
            <a:r>
              <a:rPr lang="en-US" sz="4400" b="1" dirty="0" smtClean="0">
                <a:solidFill>
                  <a:prstClr val="white"/>
                </a:solidFill>
                <a:latin typeface="Palatino Linotype" pitchFamily="18" charset="0"/>
              </a:rPr>
              <a:t>Next STEPS</a:t>
            </a:r>
            <a:endParaRPr lang="en-US" sz="4400" dirty="0">
              <a:solidFill>
                <a:prstClr val="black"/>
              </a:solidFill>
              <a:latin typeface="Palatino Linotype" pitchFamily="18" charset="0"/>
            </a:endParaRPr>
          </a:p>
        </p:txBody>
      </p:sp>
      <p:grpSp>
        <p:nvGrpSpPr>
          <p:cNvPr id="9" name="Group 8"/>
          <p:cNvGrpSpPr/>
          <p:nvPr/>
        </p:nvGrpSpPr>
        <p:grpSpPr>
          <a:xfrm>
            <a:off x="206339" y="5860738"/>
            <a:ext cx="8371627" cy="833232"/>
            <a:chOff x="206339" y="5860738"/>
            <a:chExt cx="8371627" cy="833232"/>
          </a:xfrm>
        </p:grpSpPr>
        <p:cxnSp>
          <p:nvCxnSpPr>
            <p:cNvPr id="7" name="Straight Connector 6"/>
            <p:cNvCxnSpPr/>
            <p:nvPr/>
          </p:nvCxnSpPr>
          <p:spPr>
            <a:xfrm>
              <a:off x="986319" y="5860738"/>
              <a:ext cx="7591647"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pic>
          <p:nvPicPr>
            <p:cNvPr id="8" name="Picture 7" descr="WKKF_LOGO_rgb.eps"/>
            <p:cNvPicPr>
              <a:picLocks noChangeAspect="1"/>
            </p:cNvPicPr>
            <p:nvPr/>
          </p:nvPicPr>
          <p:blipFill>
            <a:blip r:embed="rId3"/>
            <a:stretch>
              <a:fillRect/>
            </a:stretch>
          </p:blipFill>
          <p:spPr>
            <a:xfrm>
              <a:off x="206339" y="6019800"/>
              <a:ext cx="2005368" cy="674170"/>
            </a:xfrm>
            <a:prstGeom prst="rect">
              <a:avLst/>
            </a:prstGeom>
          </p:spPr>
        </p:pic>
      </p:grpSp>
    </p:spTree>
    <p:extLst>
      <p:ext uri="{BB962C8B-B14F-4D97-AF65-F5344CB8AC3E}">
        <p14:creationId xmlns:p14="http://schemas.microsoft.com/office/powerpoint/2010/main" val="4233705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520</Words>
  <Application>Microsoft Office PowerPoint</Application>
  <PresentationFormat>On-screen Show (4:3)</PresentationFormat>
  <Paragraphs>108</Paragraphs>
  <Slides>7</Slides>
  <Notes>4</Notes>
  <HiddenSlides>0</HiddenSlides>
  <MMClips>0</MMClips>
  <ScaleCrop>false</ScaleCrop>
  <HeadingPairs>
    <vt:vector size="4" baseType="variant">
      <vt:variant>
        <vt:lpstr>Theme</vt:lpstr>
      </vt:variant>
      <vt:variant>
        <vt:i4>6</vt:i4>
      </vt:variant>
      <vt:variant>
        <vt:lpstr>Slide Titles</vt:lpstr>
      </vt:variant>
      <vt:variant>
        <vt:i4>7</vt:i4>
      </vt:variant>
    </vt:vector>
  </HeadingPairs>
  <TitlesOfParts>
    <vt:vector size="13" baseType="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Alandra L. Washington</dc:creator>
  <cp:lastModifiedBy>Alandra L. Washington</cp:lastModifiedBy>
  <cp:revision>27</cp:revision>
  <dcterms:created xsi:type="dcterms:W3CDTF">2013-03-17T13:51:35Z</dcterms:created>
  <dcterms:modified xsi:type="dcterms:W3CDTF">2013-03-22T16:45:41Z</dcterms:modified>
</cp:coreProperties>
</file>